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80" r:id="rId3"/>
    <p:sldId id="284" r:id="rId4"/>
    <p:sldId id="285" r:id="rId5"/>
    <p:sldId id="279" r:id="rId6"/>
    <p:sldId id="286" r:id="rId7"/>
    <p:sldId id="287" r:id="rId8"/>
    <p:sldId id="288" r:id="rId9"/>
    <p:sldId id="289" r:id="rId10"/>
    <p:sldId id="290" r:id="rId11"/>
    <p:sldId id="291" r:id="rId12"/>
    <p:sldId id="264" r:id="rId13"/>
    <p:sldId id="267" r:id="rId14"/>
    <p:sldId id="270" r:id="rId15"/>
    <p:sldId id="271" r:id="rId16"/>
    <p:sldId id="292" r:id="rId17"/>
    <p:sldId id="272" r:id="rId18"/>
    <p:sldId id="273" r:id="rId19"/>
    <p:sldId id="275" r:id="rId20"/>
    <p:sldId id="265" r:id="rId21"/>
    <p:sldId id="257" r:id="rId22"/>
    <p:sldId id="258" r:id="rId23"/>
    <p:sldId id="259" r:id="rId24"/>
    <p:sldId id="260" r:id="rId25"/>
    <p:sldId id="261" r:id="rId26"/>
    <p:sldId id="262" r:id="rId27"/>
    <p:sldId id="263" r:id="rId28"/>
    <p:sldId id="266" r:id="rId29"/>
    <p:sldId id="293" r:id="rId30"/>
    <p:sldId id="282" r:id="rId31"/>
    <p:sldId id="283" r:id="rId32"/>
    <p:sldId id="294" r:id="rId33"/>
    <p:sldId id="268" r:id="rId34"/>
    <p:sldId id="276" r:id="rId35"/>
    <p:sldId id="269" r:id="rId36"/>
    <p:sldId id="278" r:id="rId37"/>
    <p:sldId id="277"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19" autoAdjust="0"/>
  </p:normalViewPr>
  <p:slideViewPr>
    <p:cSldViewPr>
      <p:cViewPr varScale="1">
        <p:scale>
          <a:sx n="84" d="100"/>
          <a:sy n="84" d="100"/>
        </p:scale>
        <p:origin x="-5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43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83573-2345-4053-A83B-751C81134307}" type="datetimeFigureOut">
              <a:rPr lang="en-US" smtClean="0"/>
              <a:pPr/>
              <a:t>2/20/2009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484E4-2D88-4D7C-8E03-409D6BBB8B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B484E4-2D88-4D7C-8E03-409D6BBB8B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9DBEFF9-1A8D-4478-BD3C-1351D61EAC5F}" type="datetimeFigureOut">
              <a:rPr lang="en-US" smtClean="0"/>
              <a:pPr/>
              <a:t>2/20/2009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8F31B4D-43FB-4C82-ACD4-4508619D3B0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DBEFF9-1A8D-4478-BD3C-1351D61EAC5F}" type="datetimeFigureOut">
              <a:rPr lang="en-US" smtClean="0"/>
              <a:pPr/>
              <a:t>2/20/2009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31B4D-43FB-4C82-ACD4-4508619D3B0F}"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DBEFF9-1A8D-4478-BD3C-1351D61EAC5F}" type="datetimeFigureOut">
              <a:rPr lang="en-US" smtClean="0"/>
              <a:pPr/>
              <a:t>2/20/2009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31B4D-43FB-4C82-ACD4-4508619D3B0F}"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DBEFF9-1A8D-4478-BD3C-1351D61EAC5F}" type="datetimeFigureOut">
              <a:rPr lang="en-US" smtClean="0"/>
              <a:pPr/>
              <a:t>2/20/2009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31B4D-43FB-4C82-ACD4-4508619D3B0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DBEFF9-1A8D-4478-BD3C-1351D61EAC5F}" type="datetimeFigureOut">
              <a:rPr lang="en-US" smtClean="0"/>
              <a:pPr/>
              <a:t>2/20/2009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8F31B4D-43FB-4C82-ACD4-4508619D3B0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DBEFF9-1A8D-4478-BD3C-1351D61EAC5F}" type="datetimeFigureOut">
              <a:rPr lang="en-US" smtClean="0"/>
              <a:pPr/>
              <a:t>2/20/2009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31B4D-43FB-4C82-ACD4-4508619D3B0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DBEFF9-1A8D-4478-BD3C-1351D61EAC5F}" type="datetimeFigureOut">
              <a:rPr lang="en-US" smtClean="0"/>
              <a:pPr/>
              <a:t>2/20/2009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31B4D-43FB-4C82-ACD4-4508619D3B0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DBEFF9-1A8D-4478-BD3C-1351D61EAC5F}" type="datetimeFigureOut">
              <a:rPr lang="en-US" smtClean="0"/>
              <a:pPr/>
              <a:t>2/20/2009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31B4D-43FB-4C82-ACD4-4508619D3B0F}"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BEFF9-1A8D-4478-BD3C-1351D61EAC5F}" type="datetimeFigureOut">
              <a:rPr lang="en-US" smtClean="0"/>
              <a:pPr/>
              <a:t>2/20/2009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31B4D-43FB-4C82-ACD4-4508619D3B0F}"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DBEFF9-1A8D-4478-BD3C-1351D61EAC5F}" type="datetimeFigureOut">
              <a:rPr lang="en-US" smtClean="0"/>
              <a:pPr/>
              <a:t>2/20/2009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31B4D-43FB-4C82-ACD4-4508619D3B0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DBEFF9-1A8D-4478-BD3C-1351D61EAC5F}" type="datetimeFigureOut">
              <a:rPr lang="en-US" smtClean="0"/>
              <a:pPr/>
              <a:t>2/20/2009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8F31B4D-43FB-4C82-ACD4-4508619D3B0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9DBEFF9-1A8D-4478-BD3C-1351D61EAC5F}" type="datetimeFigureOut">
              <a:rPr lang="en-US" smtClean="0"/>
              <a:pPr/>
              <a:t>2/20/2009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8F31B4D-43FB-4C82-ACD4-4508619D3B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imgres?imgurl=http://cache.eb.com/eb/image?id=21643&amp;rendTypeId=4&amp;imgrefurl=http://student.britannica.com/eb/art/print?id=18654&amp;articleTypeId=0&amp;usg=__SfYxfervX-oKS1ugc_sykSsHcPY=&amp;h=450&amp;w=331&amp;sz=23&amp;hl=en&amp;start=4&amp;sig2=UOtpaD_a6c1OAy4Pht45PQ&amp;um=1&amp;tbnid=X3YKlhCq-5i_0M:&amp;tbnh=127&amp;tbnw=93&amp;ei=54qcSfbCFo-omQfbwdDwBA&amp;prev=/images?q=mary+baker+eddy&amp;um=1&amp;hl=en&amp;rlz=1G1GGLQ_ENUS295&amp;sa=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our.homewithgod.com/biblepaths/pagepix/bible.gi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3657600"/>
            <a:ext cx="5486400" cy="2514600"/>
          </a:xfrm>
        </p:spPr>
        <p:txBody>
          <a:bodyPr>
            <a:normAutofit/>
          </a:bodyPr>
          <a:lstStyle/>
          <a:p>
            <a:pPr algn="l"/>
            <a:r>
              <a:rPr lang="en-US" sz="3200" b="1" dirty="0" smtClean="0">
                <a:solidFill>
                  <a:schemeClr val="tx1"/>
                </a:solidFill>
                <a:latin typeface="Antique Oakland" pitchFamily="34" charset="0"/>
              </a:rPr>
              <a:t>“Do not despise prophecies. Test all things; hold fast what is good.” </a:t>
            </a:r>
            <a:r>
              <a:rPr lang="en-US" sz="2400" dirty="0" smtClean="0">
                <a:solidFill>
                  <a:schemeClr val="tx1"/>
                </a:solidFill>
                <a:latin typeface="Antique Oakland" pitchFamily="34" charset="0"/>
              </a:rPr>
              <a:t>1 Thess. 5: 20,21</a:t>
            </a:r>
            <a:endParaRPr lang="en-US" sz="3200" dirty="0">
              <a:solidFill>
                <a:schemeClr val="tx1"/>
              </a:solidFill>
              <a:latin typeface="Antique Oakland" pitchFamily="34" charset="0"/>
            </a:endParaRPr>
          </a:p>
        </p:txBody>
      </p:sp>
      <p:sp>
        <p:nvSpPr>
          <p:cNvPr id="2" name="Title 1"/>
          <p:cNvSpPr>
            <a:spLocks noGrp="1"/>
          </p:cNvSpPr>
          <p:nvPr>
            <p:ph type="ctrTitle"/>
          </p:nvPr>
        </p:nvSpPr>
        <p:spPr>
          <a:xfrm>
            <a:off x="0" y="1524000"/>
            <a:ext cx="9144000" cy="1470025"/>
          </a:xfrm>
        </p:spPr>
        <p:txBody>
          <a:bodyPr>
            <a:normAutofit fontScale="90000"/>
          </a:bodyPr>
          <a:lstStyle/>
          <a:p>
            <a:r>
              <a:rPr sz="5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Authority of Prophets</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descr="L:\VOP Hong Kong 2008\Sabbath School Teaching\image-2.jpg"/>
          <p:cNvPicPr>
            <a:picLocks noChangeAspect="1" noChangeArrowheads="1"/>
          </p:cNvPicPr>
          <p:nvPr/>
        </p:nvPicPr>
        <p:blipFill>
          <a:blip r:embed="rId3"/>
          <a:srcRect/>
          <a:stretch>
            <a:fillRect/>
          </a:stretch>
        </p:blipFill>
        <p:spPr bwMode="auto">
          <a:xfrm>
            <a:off x="381000" y="2895600"/>
            <a:ext cx="2438400" cy="3514811"/>
          </a:xfrm>
          <a:prstGeom prst="rect">
            <a:avLst/>
          </a:prstGeom>
          <a:no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1"/>
                </a:solidFill>
              </a:rPr>
              <a:t>Difference Between Imperial and Delegated Authority </a:t>
            </a:r>
            <a:endParaRPr lang="en-US" sz="2800" b="1" dirty="0">
              <a:solidFill>
                <a:schemeClr val="tx1"/>
              </a:solidFill>
            </a:endParaRPr>
          </a:p>
        </p:txBody>
      </p:sp>
      <p:sp>
        <p:nvSpPr>
          <p:cNvPr id="3" name="Content Placeholder 2"/>
          <p:cNvSpPr>
            <a:spLocks noGrp="1"/>
          </p:cNvSpPr>
          <p:nvPr>
            <p:ph sz="quarter" idx="1"/>
          </p:nvPr>
        </p:nvSpPr>
        <p:spPr>
          <a:xfrm>
            <a:off x="2286000" y="2971800"/>
            <a:ext cx="6629400" cy="2514600"/>
          </a:xfrm>
        </p:spPr>
        <p:txBody>
          <a:bodyPr/>
          <a:lstStyle/>
          <a:p>
            <a:r>
              <a:rPr lang="en-US" sz="2800" b="1" dirty="0" smtClean="0"/>
              <a:t>Paul had delegated authority from the Lord (v. 11)</a:t>
            </a:r>
          </a:p>
          <a:p>
            <a:pPr>
              <a:buNone/>
            </a:pPr>
            <a:endParaRPr lang="en-US" sz="2800" b="1" dirty="0" smtClean="0"/>
          </a:p>
          <a:p>
            <a:r>
              <a:rPr lang="en-US" sz="2800" b="1" dirty="0" smtClean="0"/>
              <a:t>These other men did not.</a:t>
            </a:r>
            <a:endParaRPr lang="en-US" sz="2800" b="1" dirty="0"/>
          </a:p>
        </p:txBody>
      </p:sp>
      <p:cxnSp>
        <p:nvCxnSpPr>
          <p:cNvPr id="4" name="Straight Connector 3"/>
          <p:cNvCxnSpPr/>
          <p:nvPr/>
        </p:nvCxnSpPr>
        <p:spPr>
          <a:xfrm>
            <a:off x="10668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074" name="Picture 2" descr="http://www.biblical-art.com/VZ%5Cweigel%5Cweigel0731.jpg"/>
          <p:cNvPicPr>
            <a:picLocks noChangeAspect="1" noChangeArrowheads="1"/>
          </p:cNvPicPr>
          <p:nvPr/>
        </p:nvPicPr>
        <p:blipFill>
          <a:blip r:embed="rId3"/>
          <a:srcRect/>
          <a:stretch>
            <a:fillRect/>
          </a:stretch>
        </p:blipFill>
        <p:spPr bwMode="auto">
          <a:xfrm>
            <a:off x="6781800" y="4343400"/>
            <a:ext cx="1873857" cy="2133600"/>
          </a:xfrm>
          <a:prstGeom prst="rect">
            <a:avLst/>
          </a:prstGeom>
          <a:noFill/>
        </p:spPr>
      </p:pic>
      <p:pic>
        <p:nvPicPr>
          <p:cNvPr id="3078" name="Picture 6" descr="http://upload.wikimedia.org/wikipedia/commons/8/82/StPaul_ElGreco.jpg"/>
          <p:cNvPicPr>
            <a:picLocks noChangeAspect="1" noChangeArrowheads="1"/>
          </p:cNvPicPr>
          <p:nvPr/>
        </p:nvPicPr>
        <p:blipFill>
          <a:blip r:embed="rId4" cstate="print"/>
          <a:srcRect/>
          <a:stretch>
            <a:fillRect/>
          </a:stretch>
        </p:blipFill>
        <p:spPr bwMode="auto">
          <a:xfrm>
            <a:off x="457200" y="2590800"/>
            <a:ext cx="1657674" cy="2155238"/>
          </a:xfrm>
          <a:prstGeom prst="rect">
            <a:avLst/>
          </a:prstGeom>
          <a:noFill/>
        </p:spPr>
      </p:pic>
      <p:sp>
        <p:nvSpPr>
          <p:cNvPr id="8" name="Rectangle 7"/>
          <p:cNvSpPr/>
          <p:nvPr/>
        </p:nvSpPr>
        <p:spPr>
          <a:xfrm>
            <a:off x="609600" y="1676400"/>
            <a:ext cx="5791200" cy="707886"/>
          </a:xfrm>
          <a:prstGeom prst="rect">
            <a:avLst/>
          </a:prstGeom>
        </p:spPr>
        <p:txBody>
          <a:bodyPr wrap="square">
            <a:spAutoFit/>
          </a:bodyPr>
          <a:lstStyle/>
          <a:p>
            <a:r>
              <a:rPr lang="en-US" sz="4000" b="1" dirty="0" smtClean="0"/>
              <a:t>Acts </a:t>
            </a:r>
            <a:r>
              <a:rPr lang="en-US" sz="4000" b="1" dirty="0" smtClean="0"/>
              <a:t>19:13-16 </a:t>
            </a:r>
            <a:endParaRPr lang="en-US" sz="4000" b="1"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linds(horizontal)">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3657600"/>
            <a:ext cx="5486400" cy="2514600"/>
          </a:xfrm>
        </p:spPr>
        <p:txBody>
          <a:bodyPr>
            <a:normAutofit/>
          </a:bodyPr>
          <a:lstStyle/>
          <a:p>
            <a:pPr algn="l"/>
            <a:r>
              <a:rPr lang="en-US" sz="3600" b="1" dirty="0" smtClean="0">
                <a:solidFill>
                  <a:schemeClr val="tx1"/>
                </a:solidFill>
                <a:latin typeface="Antique Oakland" pitchFamily="34" charset="0"/>
              </a:rPr>
              <a:t>Tuesday – The Authority of the Written Word</a:t>
            </a:r>
            <a:endParaRPr lang="en-US" sz="3600" dirty="0">
              <a:solidFill>
                <a:schemeClr val="tx1"/>
              </a:solidFill>
              <a:latin typeface="Antique Oakland" pitchFamily="34" charset="0"/>
            </a:endParaRPr>
          </a:p>
        </p:txBody>
      </p:sp>
      <p:sp>
        <p:nvSpPr>
          <p:cNvPr id="2" name="Title 1"/>
          <p:cNvSpPr>
            <a:spLocks noGrp="1"/>
          </p:cNvSpPr>
          <p:nvPr>
            <p:ph type="ctrTitle"/>
          </p:nvPr>
        </p:nvSpPr>
        <p:spPr>
          <a:xfrm>
            <a:off x="0" y="1524000"/>
            <a:ext cx="9144000" cy="1470025"/>
          </a:xfrm>
        </p:spPr>
        <p:txBody>
          <a:bodyPr>
            <a:normAutofit fontScale="90000"/>
          </a:bodyPr>
          <a:lstStyle/>
          <a:p>
            <a:r>
              <a:rPr sz="5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Authority of Prophets</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descr="L:\VOP Hong Kong 2008\Sabbath School Teaching\image-2.jpg"/>
          <p:cNvPicPr>
            <a:picLocks noChangeAspect="1" noChangeArrowheads="1"/>
          </p:cNvPicPr>
          <p:nvPr/>
        </p:nvPicPr>
        <p:blipFill>
          <a:blip r:embed="rId3"/>
          <a:srcRect/>
          <a:stretch>
            <a:fillRect/>
          </a:stretch>
        </p:blipFill>
        <p:spPr bwMode="auto">
          <a:xfrm>
            <a:off x="381000" y="2895600"/>
            <a:ext cx="2438400" cy="3514811"/>
          </a:xfrm>
          <a:prstGeom prst="rect">
            <a:avLst/>
          </a:prstGeom>
          <a:noFill/>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 “Canon” of Scripture</a:t>
            </a:r>
            <a:endParaRPr lang="en-US" b="1" dirty="0">
              <a:solidFill>
                <a:schemeClr val="tx1"/>
              </a:solidFill>
            </a:endParaRPr>
          </a:p>
        </p:txBody>
      </p:sp>
      <p:pic>
        <p:nvPicPr>
          <p:cNvPr id="4098" name="Picture 2" descr="http://www.freethoughtpedia.com/images/Bible2.jpg"/>
          <p:cNvPicPr>
            <a:picLocks noChangeAspect="1" noChangeArrowheads="1"/>
          </p:cNvPicPr>
          <p:nvPr/>
        </p:nvPicPr>
        <p:blipFill>
          <a:blip r:embed="rId3"/>
          <a:srcRect/>
          <a:stretch>
            <a:fillRect/>
          </a:stretch>
        </p:blipFill>
        <p:spPr bwMode="auto">
          <a:xfrm>
            <a:off x="304800" y="1447800"/>
            <a:ext cx="3571875" cy="4876800"/>
          </a:xfrm>
          <a:prstGeom prst="rect">
            <a:avLst/>
          </a:prstGeom>
          <a:noFill/>
        </p:spPr>
      </p:pic>
      <p:sp>
        <p:nvSpPr>
          <p:cNvPr id="6" name="TextBox 5"/>
          <p:cNvSpPr txBox="1"/>
          <p:nvPr/>
        </p:nvSpPr>
        <p:spPr>
          <a:xfrm>
            <a:off x="3810000" y="1752600"/>
            <a:ext cx="4953000" cy="4678204"/>
          </a:xfrm>
          <a:prstGeom prst="rect">
            <a:avLst/>
          </a:prstGeom>
          <a:noFill/>
        </p:spPr>
        <p:txBody>
          <a:bodyPr wrap="square" rtlCol="0">
            <a:spAutoFit/>
          </a:bodyPr>
          <a:lstStyle/>
          <a:p>
            <a:pPr>
              <a:buFont typeface="Arial" pitchFamily="34" charset="0"/>
              <a:buChar char="•"/>
            </a:pPr>
            <a:r>
              <a:rPr lang="en-US" sz="2800" b="1" dirty="0" smtClean="0"/>
              <a:t>The “Canon” of Scripture refers to the accepted list of books appearing in the Bible.</a:t>
            </a:r>
          </a:p>
          <a:p>
            <a:pPr>
              <a:buFont typeface="Arial" pitchFamily="34" charset="0"/>
              <a:buChar char="•"/>
            </a:pPr>
            <a:endParaRPr lang="en-US" sz="2800" b="1" dirty="0"/>
          </a:p>
          <a:p>
            <a:pPr>
              <a:buFont typeface="Arial" pitchFamily="34" charset="0"/>
              <a:buChar char="•"/>
            </a:pPr>
            <a:r>
              <a:rPr lang="en-US" sz="2800" b="1" dirty="0" smtClean="0"/>
              <a:t>Protestant Bibles have 66 books divided between the Old Testament and the New Testament. </a:t>
            </a:r>
          </a:p>
          <a:p>
            <a:r>
              <a:rPr lang="en-US" dirty="0" smtClean="0"/>
              <a:t>  </a:t>
            </a:r>
            <a:endParaRPr lang="en-US" dirty="0"/>
          </a:p>
        </p:txBody>
      </p:sp>
      <p:cxnSp>
        <p:nvCxnSpPr>
          <p:cNvPr id="8" name="Straight Connector 7"/>
          <p:cNvCxnSpPr/>
          <p:nvPr/>
        </p:nvCxnSpPr>
        <p:spPr>
          <a:xfrm>
            <a:off x="15240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 “Canon” of Scripture</a:t>
            </a:r>
            <a:endParaRPr lang="en-US" b="1" dirty="0">
              <a:solidFill>
                <a:schemeClr val="tx1"/>
              </a:solidFill>
            </a:endParaRPr>
          </a:p>
        </p:txBody>
      </p:sp>
      <p:cxnSp>
        <p:nvCxnSpPr>
          <p:cNvPr id="8" name="Straight Connector 7"/>
          <p:cNvCxnSpPr/>
          <p:nvPr/>
        </p:nvCxnSpPr>
        <p:spPr>
          <a:xfrm>
            <a:off x="15240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7892" name="Picture 4" descr="http://g-ecx.images-amazon.com/images/G/01/ciu/1b/7e/4b49228348a04611bdb40110._AA240_.L.jpg"/>
          <p:cNvPicPr>
            <a:picLocks noChangeAspect="1" noChangeArrowheads="1"/>
          </p:cNvPicPr>
          <p:nvPr/>
        </p:nvPicPr>
        <p:blipFill>
          <a:blip r:embed="rId3"/>
          <a:srcRect l="14815" r="16667"/>
          <a:stretch>
            <a:fillRect/>
          </a:stretch>
        </p:blipFill>
        <p:spPr bwMode="auto">
          <a:xfrm>
            <a:off x="457200" y="1752600"/>
            <a:ext cx="2819400" cy="4114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7894" name="Picture 6" descr="http://ecx.images-amazon.com/images/I/41RGR9D69DL._BO2,204,203,200_PIsitb-sticker-arrow-click,TopRight,35,-76_AA240_SH20_OU01_.jpg"/>
          <p:cNvPicPr>
            <a:picLocks noChangeAspect="1" noChangeArrowheads="1"/>
          </p:cNvPicPr>
          <p:nvPr/>
        </p:nvPicPr>
        <p:blipFill>
          <a:blip r:embed="rId4"/>
          <a:srcRect l="16667" t="14583" r="25000"/>
          <a:stretch>
            <a:fillRect/>
          </a:stretch>
        </p:blipFill>
        <p:spPr bwMode="auto">
          <a:xfrm>
            <a:off x="3810000" y="1981200"/>
            <a:ext cx="2133600"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6096000" y="2286000"/>
            <a:ext cx="2133600" cy="2246769"/>
          </a:xfrm>
          <a:prstGeom prst="rect">
            <a:avLst/>
          </a:prstGeom>
          <a:noFill/>
        </p:spPr>
        <p:txBody>
          <a:bodyPr wrap="square" rtlCol="0">
            <a:spAutoFit/>
          </a:bodyPr>
          <a:lstStyle/>
          <a:p>
            <a:r>
              <a:rPr lang="en-US" sz="2800" b="1" dirty="0" smtClean="0"/>
              <a:t>30 columns about the canon of scripture </a:t>
            </a:r>
            <a:endParaRPr lang="en-US" sz="2800" b="1" dirty="0"/>
          </a:p>
        </p:txBody>
      </p:sp>
      <p:sp>
        <p:nvSpPr>
          <p:cNvPr id="11" name="TextBox 10"/>
          <p:cNvSpPr txBox="1"/>
          <p:nvPr/>
        </p:nvSpPr>
        <p:spPr>
          <a:xfrm>
            <a:off x="3733800" y="5181600"/>
            <a:ext cx="4114800" cy="646331"/>
          </a:xfrm>
          <a:prstGeom prst="rect">
            <a:avLst/>
          </a:prstGeom>
          <a:noFill/>
        </p:spPr>
        <p:txBody>
          <a:bodyPr wrap="square" rtlCol="0">
            <a:spAutoFit/>
          </a:bodyPr>
          <a:lstStyle/>
          <a:p>
            <a:r>
              <a:rPr lang="en-US" i="1" dirty="0" smtClean="0"/>
              <a:t>New International Standard Bible Encyclopedia</a:t>
            </a:r>
            <a:endParaRPr lang="en-US" i="1" dirty="0"/>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instablogsimages.com/images/2007/10/05/the-holy-bible-will-soon-turn-eco-friendly-with-recycled-paper_179.jpg"/>
          <p:cNvPicPr>
            <a:picLocks noChangeAspect="1" noChangeArrowheads="1"/>
          </p:cNvPicPr>
          <p:nvPr/>
        </p:nvPicPr>
        <p:blipFill>
          <a:blip r:embed="rId3"/>
          <a:srcRect/>
          <a:stretch>
            <a:fillRect/>
          </a:stretch>
        </p:blipFill>
        <p:spPr bwMode="auto">
          <a:xfrm>
            <a:off x="533400" y="457200"/>
            <a:ext cx="1981200" cy="2706319"/>
          </a:xfrm>
          <a:prstGeom prst="rect">
            <a:avLst/>
          </a:prstGeom>
          <a:noFill/>
        </p:spPr>
      </p:pic>
      <p:sp>
        <p:nvSpPr>
          <p:cNvPr id="2" name="Title 1"/>
          <p:cNvSpPr>
            <a:spLocks noGrp="1"/>
          </p:cNvSpPr>
          <p:nvPr>
            <p:ph type="title"/>
          </p:nvPr>
        </p:nvSpPr>
        <p:spPr>
          <a:xfrm>
            <a:off x="2438400" y="274638"/>
            <a:ext cx="6248400" cy="1782762"/>
          </a:xfrm>
        </p:spPr>
        <p:txBody>
          <a:bodyPr/>
          <a:lstStyle/>
          <a:p>
            <a:r>
              <a:rPr lang="en-US" b="1" dirty="0" smtClean="0">
                <a:solidFill>
                  <a:schemeClr val="tx1"/>
                </a:solidFill>
              </a:rPr>
              <a:t>The Authority of Scripture</a:t>
            </a:r>
            <a:endParaRPr lang="en-US" b="1" dirty="0">
              <a:solidFill>
                <a:schemeClr val="tx1"/>
              </a:solidFill>
            </a:endParaRPr>
          </a:p>
        </p:txBody>
      </p:sp>
      <p:sp>
        <p:nvSpPr>
          <p:cNvPr id="3" name="Content Placeholder 2"/>
          <p:cNvSpPr>
            <a:spLocks noGrp="1"/>
          </p:cNvSpPr>
          <p:nvPr>
            <p:ph sz="quarter" idx="1"/>
          </p:nvPr>
        </p:nvSpPr>
        <p:spPr>
          <a:xfrm>
            <a:off x="533400" y="2819400"/>
            <a:ext cx="8229600" cy="3276600"/>
          </a:xfrm>
          <a:solidFill>
            <a:schemeClr val="accent3">
              <a:lumMod val="20000"/>
              <a:lumOff val="80000"/>
            </a:schemeClr>
          </a:solidFill>
        </p:spPr>
        <p:txBody>
          <a:bodyPr>
            <a:normAutofit fontScale="55000" lnSpcReduction="20000"/>
          </a:bodyPr>
          <a:lstStyle/>
          <a:p>
            <a:r>
              <a:rPr lang="en-US" sz="3800" b="1" dirty="0" smtClean="0"/>
              <a:t>So we are even more confident of the message proclaimed by the prophets. You will do well to pay attention to it, . . . </a:t>
            </a:r>
          </a:p>
          <a:p>
            <a:r>
              <a:rPr lang="en-US" sz="3800" b="1" dirty="0" smtClean="0"/>
              <a:t>Above all else, however, remember that no one can explain by himself or herself a prophecy in the Scriptures. </a:t>
            </a:r>
          </a:p>
          <a:p>
            <a:r>
              <a:rPr lang="en-US" sz="3800" b="1" dirty="0" smtClean="0"/>
              <a:t>For no prophetic message ever came just from human will, but people were under the control of the Holy Spirit as they spoke the message that came from God. 2 Peter 2: (GN)</a:t>
            </a:r>
            <a:endParaRPr lang="en-US" dirty="0" smtClean="0"/>
          </a:p>
          <a:p>
            <a:endParaRPr lang="en-US" dirty="0"/>
          </a:p>
        </p:txBody>
      </p:sp>
      <p:cxnSp>
        <p:nvCxnSpPr>
          <p:cNvPr id="5" name="Straight Connector 4"/>
          <p:cNvCxnSpPr/>
          <p:nvPr/>
        </p:nvCxnSpPr>
        <p:spPr>
          <a:xfrm>
            <a:off x="2209800" y="21336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instablogsimages.com/images/2007/10/05/the-holy-bible-will-soon-turn-eco-friendly-with-recycled-paper_179.jpg"/>
          <p:cNvPicPr>
            <a:picLocks noChangeAspect="1" noChangeArrowheads="1"/>
          </p:cNvPicPr>
          <p:nvPr/>
        </p:nvPicPr>
        <p:blipFill>
          <a:blip r:embed="rId3"/>
          <a:srcRect/>
          <a:stretch>
            <a:fillRect/>
          </a:stretch>
        </p:blipFill>
        <p:spPr bwMode="auto">
          <a:xfrm>
            <a:off x="533400" y="457200"/>
            <a:ext cx="1981200" cy="2706319"/>
          </a:xfrm>
          <a:prstGeom prst="rect">
            <a:avLst/>
          </a:prstGeom>
          <a:noFill/>
        </p:spPr>
      </p:pic>
      <p:sp>
        <p:nvSpPr>
          <p:cNvPr id="2" name="Title 1"/>
          <p:cNvSpPr>
            <a:spLocks noGrp="1"/>
          </p:cNvSpPr>
          <p:nvPr>
            <p:ph type="title"/>
          </p:nvPr>
        </p:nvSpPr>
        <p:spPr>
          <a:xfrm>
            <a:off x="2438400" y="274638"/>
            <a:ext cx="6248400" cy="1782762"/>
          </a:xfrm>
        </p:spPr>
        <p:txBody>
          <a:bodyPr/>
          <a:lstStyle/>
          <a:p>
            <a:r>
              <a:rPr lang="en-US" b="1" dirty="0" smtClean="0">
                <a:solidFill>
                  <a:schemeClr val="tx1"/>
                </a:solidFill>
              </a:rPr>
              <a:t>The Authority of Scripture</a:t>
            </a:r>
            <a:endParaRPr lang="en-US" b="1" dirty="0">
              <a:solidFill>
                <a:schemeClr val="tx1"/>
              </a:solidFill>
            </a:endParaRPr>
          </a:p>
        </p:txBody>
      </p:sp>
      <p:sp>
        <p:nvSpPr>
          <p:cNvPr id="3" name="Content Placeholder 2"/>
          <p:cNvSpPr>
            <a:spLocks noGrp="1"/>
          </p:cNvSpPr>
          <p:nvPr>
            <p:ph sz="quarter" idx="1"/>
          </p:nvPr>
        </p:nvSpPr>
        <p:spPr>
          <a:xfrm>
            <a:off x="609600" y="3200400"/>
            <a:ext cx="8229600" cy="1828800"/>
          </a:xfrm>
          <a:solidFill>
            <a:schemeClr val="accent3">
              <a:lumMod val="20000"/>
              <a:lumOff val="80000"/>
            </a:schemeClr>
          </a:solidFill>
        </p:spPr>
        <p:txBody>
          <a:bodyPr>
            <a:normAutofit/>
          </a:bodyPr>
          <a:lstStyle/>
          <a:p>
            <a:r>
              <a:rPr lang="en-US" sz="3800" b="1" dirty="0" smtClean="0"/>
              <a:t>Jesus - “The Scripture cannot be broken” </a:t>
            </a:r>
            <a:r>
              <a:rPr lang="en-US" sz="3200" b="1" dirty="0" smtClean="0"/>
              <a:t>(John 10:35)</a:t>
            </a:r>
            <a:r>
              <a:rPr lang="en-US" sz="3800" b="1" dirty="0" smtClean="0"/>
              <a:t> </a:t>
            </a:r>
            <a:endParaRPr lang="en-US" dirty="0" smtClean="0"/>
          </a:p>
          <a:p>
            <a:endParaRPr lang="en-US" dirty="0"/>
          </a:p>
        </p:txBody>
      </p:sp>
      <p:cxnSp>
        <p:nvCxnSpPr>
          <p:cNvPr id="5" name="Straight Connector 4"/>
          <p:cNvCxnSpPr/>
          <p:nvPr/>
        </p:nvCxnSpPr>
        <p:spPr>
          <a:xfrm>
            <a:off x="2209800" y="21336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What Different Religions Say</a:t>
            </a:r>
            <a:endParaRPr lang="en-US" b="1" dirty="0">
              <a:solidFill>
                <a:schemeClr val="tx1"/>
              </a:solidFill>
            </a:endParaRPr>
          </a:p>
        </p:txBody>
      </p:sp>
      <p:sp>
        <p:nvSpPr>
          <p:cNvPr id="3" name="Text Placeholder 2"/>
          <p:cNvSpPr>
            <a:spLocks noGrp="1"/>
          </p:cNvSpPr>
          <p:nvPr>
            <p:ph type="body" idx="1"/>
          </p:nvPr>
        </p:nvSpPr>
        <p:spPr>
          <a:xfrm>
            <a:off x="685800" y="3124200"/>
            <a:ext cx="7772400" cy="1338262"/>
          </a:xfrm>
        </p:spPr>
        <p:txBody>
          <a:bodyPr>
            <a:normAutofit/>
          </a:bodyPr>
          <a:lstStyle/>
          <a:p>
            <a:r>
              <a:rPr lang="en-US" sz="4000" b="1" dirty="0" smtClean="0">
                <a:solidFill>
                  <a:schemeClr val="tx1"/>
                </a:solidFill>
                <a:latin typeface="Antique Oakland" pitchFamily="34" charset="0"/>
              </a:rPr>
              <a:t>Some religions say: “The Bible plus . . . “</a:t>
            </a:r>
            <a:endParaRPr lang="en-US" sz="4000" dirty="0" smtClean="0">
              <a:solidFill>
                <a:schemeClr val="tx1"/>
              </a:solidFill>
              <a:latin typeface="Antique Oakland" pitchFamily="34" charset="0"/>
            </a:endParaRPr>
          </a:p>
          <a:p>
            <a:endParaRPr lang="en-US" sz="3600" dirty="0"/>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What Different Religions Say</a:t>
            </a:r>
            <a:endParaRPr lang="en-US" b="1" dirty="0">
              <a:solidFill>
                <a:schemeClr val="tx1"/>
              </a:solidFill>
            </a:endParaRPr>
          </a:p>
        </p:txBody>
      </p:sp>
      <p:sp>
        <p:nvSpPr>
          <p:cNvPr id="3" name="Content Placeholder 2"/>
          <p:cNvSpPr>
            <a:spLocks noGrp="1"/>
          </p:cNvSpPr>
          <p:nvPr>
            <p:ph sz="quarter" idx="1"/>
          </p:nvPr>
        </p:nvSpPr>
        <p:spPr>
          <a:xfrm>
            <a:off x="838200" y="1752600"/>
            <a:ext cx="7772400" cy="3810000"/>
          </a:xfrm>
        </p:spPr>
        <p:txBody>
          <a:bodyPr/>
          <a:lstStyle/>
          <a:p>
            <a:r>
              <a:rPr lang="en-US" b="1" u="sng" dirty="0" smtClean="0"/>
              <a:t>Book of Mormon</a:t>
            </a:r>
            <a:r>
              <a:rPr lang="en-US" b="1" dirty="0" smtClean="0"/>
              <a:t>: “If the Book of Mormon is the Word of God, then it is to be accepted with </a:t>
            </a:r>
            <a:r>
              <a:rPr lang="en-US" b="1" u="sng" dirty="0" smtClean="0"/>
              <a:t>equal authority, yea with greater authority, [than the Bible]</a:t>
            </a:r>
            <a:r>
              <a:rPr lang="en-US" b="1" dirty="0" smtClean="0"/>
              <a:t>, since it purports to be not only the Word of God, but translated into English by the power of God.” (</a:t>
            </a:r>
            <a:r>
              <a:rPr lang="en-US" b="1" i="1" dirty="0" smtClean="0"/>
              <a:t>A Compendium of the Doctrines of the Gospel</a:t>
            </a:r>
            <a:r>
              <a:rPr lang="en-US" b="1" dirty="0" smtClean="0"/>
              <a:t>, p. 273).</a:t>
            </a:r>
            <a:endParaRPr lang="en-US" b="1" dirty="0"/>
          </a:p>
        </p:txBody>
      </p:sp>
      <p:cxnSp>
        <p:nvCxnSpPr>
          <p:cNvPr id="4" name="Straight Connector 3"/>
          <p:cNvCxnSpPr/>
          <p:nvPr/>
        </p:nvCxnSpPr>
        <p:spPr>
          <a:xfrm>
            <a:off x="15240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What Different Religions Say</a:t>
            </a:r>
            <a:endParaRPr lang="en-US" b="1" dirty="0">
              <a:solidFill>
                <a:schemeClr val="tx1"/>
              </a:solidFill>
            </a:endParaRPr>
          </a:p>
        </p:txBody>
      </p:sp>
      <p:sp>
        <p:nvSpPr>
          <p:cNvPr id="3" name="Content Placeholder 2"/>
          <p:cNvSpPr>
            <a:spLocks noGrp="1"/>
          </p:cNvSpPr>
          <p:nvPr>
            <p:ph sz="quarter" idx="1"/>
          </p:nvPr>
        </p:nvSpPr>
        <p:spPr>
          <a:xfrm>
            <a:off x="838200" y="1752600"/>
            <a:ext cx="7772400" cy="3276600"/>
          </a:xfrm>
        </p:spPr>
        <p:txBody>
          <a:bodyPr>
            <a:normAutofit/>
          </a:bodyPr>
          <a:lstStyle/>
          <a:p>
            <a:r>
              <a:rPr lang="en-US" sz="3200" b="1" u="sng" dirty="0" smtClean="0"/>
              <a:t>Mormon Church</a:t>
            </a:r>
            <a:r>
              <a:rPr lang="en-US" sz="3200" b="1" dirty="0" smtClean="0"/>
              <a:t>: “We believe the Bible to be the word of God </a:t>
            </a:r>
            <a:r>
              <a:rPr lang="en-US" sz="3200" b="1" u="sng" dirty="0" smtClean="0"/>
              <a:t>as far as it is translated correctly</a:t>
            </a:r>
            <a:r>
              <a:rPr lang="en-US" sz="3200" b="1" dirty="0" smtClean="0"/>
              <a:t>; we also believe the Book of Mormon to be the word of God” </a:t>
            </a:r>
            <a:r>
              <a:rPr lang="en-US" sz="2400" b="1" dirty="0" smtClean="0"/>
              <a:t>(</a:t>
            </a:r>
            <a:r>
              <a:rPr lang="en-US" sz="2400" b="1" i="1" dirty="0" smtClean="0"/>
              <a:t>Articles Of Faith</a:t>
            </a:r>
            <a:r>
              <a:rPr lang="en-US" sz="2400" b="1" dirty="0" smtClean="0"/>
              <a:t>, #8).</a:t>
            </a:r>
            <a:endParaRPr lang="en-US" sz="3200" b="1" dirty="0"/>
          </a:p>
        </p:txBody>
      </p:sp>
      <p:cxnSp>
        <p:nvCxnSpPr>
          <p:cNvPr id="4" name="Straight Connector 3"/>
          <p:cNvCxnSpPr/>
          <p:nvPr/>
        </p:nvCxnSpPr>
        <p:spPr>
          <a:xfrm>
            <a:off x="15240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What Different Religions Say</a:t>
            </a:r>
            <a:endParaRPr lang="en-US" b="1" dirty="0">
              <a:solidFill>
                <a:schemeClr val="tx1"/>
              </a:solidFill>
            </a:endParaRPr>
          </a:p>
        </p:txBody>
      </p:sp>
      <p:sp>
        <p:nvSpPr>
          <p:cNvPr id="3" name="Content Placeholder 2"/>
          <p:cNvSpPr>
            <a:spLocks noGrp="1"/>
          </p:cNvSpPr>
          <p:nvPr>
            <p:ph sz="quarter" idx="1"/>
          </p:nvPr>
        </p:nvSpPr>
        <p:spPr>
          <a:xfrm>
            <a:off x="2590800" y="1752600"/>
            <a:ext cx="5943600" cy="4724400"/>
          </a:xfrm>
        </p:spPr>
        <p:txBody>
          <a:bodyPr>
            <a:normAutofit fontScale="85000" lnSpcReduction="20000"/>
          </a:bodyPr>
          <a:lstStyle/>
          <a:p>
            <a:r>
              <a:rPr lang="en-US" sz="3200" b="1" u="sng" dirty="0" smtClean="0"/>
              <a:t>Christian Science</a:t>
            </a:r>
            <a:r>
              <a:rPr lang="en-US" sz="3200" b="1" dirty="0" smtClean="0"/>
              <a:t>: </a:t>
            </a:r>
            <a:r>
              <a:rPr lang="en-US" sz="3200" b="1" i="1" dirty="0" smtClean="0"/>
              <a:t>Science and Health with Key to the Scriptures</a:t>
            </a:r>
            <a:r>
              <a:rPr lang="en-US" sz="3200" b="1" dirty="0" smtClean="0"/>
              <a:t> encapsulates the teachings of Christian Science and Christian Scientists often call it their “textbook.” At Sunday services, passages from the book are read along with passages from the Bible. Eddy called the two books Christian Science's “</a:t>
            </a:r>
            <a:r>
              <a:rPr lang="en-US" sz="3200" b="1" u="sng" dirty="0" smtClean="0"/>
              <a:t>dual and impersonal pastor</a:t>
            </a:r>
            <a:r>
              <a:rPr lang="en-US" sz="3200" b="1" dirty="0" smtClean="0"/>
              <a:t>.”</a:t>
            </a:r>
            <a:endParaRPr lang="en-US" sz="3200" b="1" dirty="0"/>
          </a:p>
        </p:txBody>
      </p:sp>
      <p:cxnSp>
        <p:nvCxnSpPr>
          <p:cNvPr id="4" name="Straight Connector 3"/>
          <p:cNvCxnSpPr/>
          <p:nvPr/>
        </p:nvCxnSpPr>
        <p:spPr>
          <a:xfrm>
            <a:off x="15240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6082" name="Picture 2" descr="http://tbn2.google.com/images?q=tbn:X3YKlhCq-5i_0M:http://cache.eb.com/eb/image%3Fid%3D21643%26rendTypeId%3D4">
            <a:hlinkClick r:id="rId3"/>
          </p:cNvPr>
          <p:cNvPicPr>
            <a:picLocks noChangeAspect="1" noChangeArrowheads="1"/>
          </p:cNvPicPr>
          <p:nvPr/>
        </p:nvPicPr>
        <p:blipFill>
          <a:blip r:embed="rId4"/>
          <a:srcRect/>
          <a:stretch>
            <a:fillRect/>
          </a:stretch>
        </p:blipFill>
        <p:spPr bwMode="auto">
          <a:xfrm>
            <a:off x="457200" y="1600200"/>
            <a:ext cx="2133600" cy="291362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 Authority of Prophets</a:t>
            </a:r>
            <a:endParaRPr lang="en-US" b="1" dirty="0">
              <a:solidFill>
                <a:schemeClr val="tx1"/>
              </a:solidFill>
            </a:endParaRPr>
          </a:p>
        </p:txBody>
      </p:sp>
      <p:sp>
        <p:nvSpPr>
          <p:cNvPr id="3" name="Content Placeholder 2"/>
          <p:cNvSpPr>
            <a:spLocks noGrp="1"/>
          </p:cNvSpPr>
          <p:nvPr>
            <p:ph sz="quarter" idx="1"/>
          </p:nvPr>
        </p:nvSpPr>
        <p:spPr>
          <a:xfrm>
            <a:off x="838200" y="1676400"/>
            <a:ext cx="7772400" cy="4572000"/>
          </a:xfrm>
        </p:spPr>
        <p:txBody>
          <a:bodyPr>
            <a:normAutofit fontScale="92500"/>
          </a:bodyPr>
          <a:lstStyle/>
          <a:p>
            <a:r>
              <a:rPr lang="en-US" b="1" dirty="0" smtClean="0"/>
              <a:t>Sunday</a:t>
            </a:r>
            <a:r>
              <a:rPr lang="en-US" dirty="0" smtClean="0"/>
              <a:t> – The prophet as God’s mouthpiece</a:t>
            </a:r>
          </a:p>
          <a:p>
            <a:r>
              <a:rPr lang="en-US" b="1" dirty="0" smtClean="0"/>
              <a:t>Monday </a:t>
            </a:r>
            <a:r>
              <a:rPr lang="en-US" dirty="0" smtClean="0"/>
              <a:t>– The authority of the Jesus – the “Incarnate Word.”</a:t>
            </a:r>
          </a:p>
          <a:p>
            <a:r>
              <a:rPr lang="en-US" b="1" dirty="0" smtClean="0"/>
              <a:t>Tuesday</a:t>
            </a:r>
            <a:r>
              <a:rPr lang="en-US" dirty="0" smtClean="0"/>
              <a:t> – The authority of the written Word.</a:t>
            </a:r>
          </a:p>
          <a:p>
            <a:r>
              <a:rPr lang="en-US" b="1" dirty="0" smtClean="0"/>
              <a:t>Wednesday</a:t>
            </a:r>
            <a:r>
              <a:rPr lang="en-US" dirty="0" smtClean="0"/>
              <a:t> – The authority of the spoken word</a:t>
            </a:r>
          </a:p>
          <a:p>
            <a:r>
              <a:rPr lang="en-US" b="1" dirty="0" smtClean="0"/>
              <a:t>Thursday</a:t>
            </a:r>
            <a:r>
              <a:rPr lang="en-US" dirty="0" smtClean="0"/>
              <a:t> – The authority of non-canonical prophets</a:t>
            </a:r>
          </a:p>
          <a:p>
            <a:r>
              <a:rPr lang="en-US" b="1" dirty="0" smtClean="0"/>
              <a:t>Friday</a:t>
            </a:r>
            <a:r>
              <a:rPr lang="en-US" dirty="0" smtClean="0"/>
              <a:t> – What the Seventh-day Adventist church affirms and denies about Ellen White</a:t>
            </a:r>
            <a:endParaRPr lang="en-US" dirty="0"/>
          </a:p>
        </p:txBody>
      </p:sp>
      <p:cxnSp>
        <p:nvCxnSpPr>
          <p:cNvPr id="4" name="Straight Connector 3"/>
          <p:cNvCxnSpPr/>
          <p:nvPr/>
        </p:nvCxnSpPr>
        <p:spPr>
          <a:xfrm>
            <a:off x="14478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r>
              <a:rPr lang="en-US" sz="3200" b="1" dirty="0" smtClean="0">
                <a:solidFill>
                  <a:schemeClr val="tx1"/>
                </a:solidFill>
              </a:rPr>
              <a:t>The </a:t>
            </a:r>
            <a:r>
              <a:rPr lang="en-US" sz="3200" b="1" dirty="0" smtClean="0">
                <a:solidFill>
                  <a:schemeClr val="tx1"/>
                </a:solidFill>
              </a:rPr>
              <a:t>Seventh-day Adventist  Position</a:t>
            </a:r>
            <a:endParaRPr lang="en-US" sz="3200" b="1" dirty="0">
              <a:solidFill>
                <a:schemeClr val="tx1"/>
              </a:solidFill>
            </a:endParaRPr>
          </a:p>
        </p:txBody>
      </p:sp>
      <p:sp>
        <p:nvSpPr>
          <p:cNvPr id="7" name="Content Placeholder 6"/>
          <p:cNvSpPr>
            <a:spLocks noGrp="1"/>
          </p:cNvSpPr>
          <p:nvPr>
            <p:ph sz="quarter" idx="1"/>
          </p:nvPr>
        </p:nvSpPr>
        <p:spPr>
          <a:xfrm>
            <a:off x="914400" y="1828800"/>
            <a:ext cx="7772400" cy="4343400"/>
          </a:xfrm>
        </p:spPr>
        <p:txBody>
          <a:bodyPr>
            <a:normAutofit/>
          </a:bodyPr>
          <a:lstStyle/>
          <a:p>
            <a:r>
              <a:rPr lang="en-US" b="1" dirty="0" smtClean="0"/>
              <a:t>18. The Gift of Prophecy</a:t>
            </a:r>
            <a:r>
              <a:rPr lang="en-US" dirty="0" smtClean="0"/>
              <a:t>:</a:t>
            </a:r>
            <a:br>
              <a:rPr lang="en-US" dirty="0" smtClean="0"/>
            </a:br>
            <a:r>
              <a:rPr lang="en-US" sz="2200" b="1" dirty="0" smtClean="0"/>
              <a:t>One of the gifts of the Holy Spirit is prophecy. This gift is an identifying mark of the remnant church and was manifested in the ministry of Ellen. G. White. As the Lord's messenger, </a:t>
            </a:r>
            <a:r>
              <a:rPr lang="en-US" sz="2200" b="1" u="sng" dirty="0" smtClean="0"/>
              <a:t>her writings are a continuing and authoritative source of truth</a:t>
            </a:r>
            <a:r>
              <a:rPr lang="en-US" sz="2200" b="1" dirty="0" smtClean="0"/>
              <a:t> which provide for the church comfort, guidance, instruction, and correction. They also make clear that </a:t>
            </a:r>
            <a:r>
              <a:rPr lang="en-US" sz="2200" b="1" u="sng" dirty="0" smtClean="0">
                <a:solidFill>
                  <a:srgbClr val="FF0000"/>
                </a:solidFill>
              </a:rPr>
              <a:t>the Bible is the standard</a:t>
            </a:r>
            <a:r>
              <a:rPr lang="en-US" sz="2200" b="1" dirty="0" smtClean="0">
                <a:solidFill>
                  <a:srgbClr val="FF0000"/>
                </a:solidFill>
              </a:rPr>
              <a:t> by which all teaching and experience must be </a:t>
            </a:r>
            <a:r>
              <a:rPr lang="en-US" sz="2200" b="1" u="sng" dirty="0" smtClean="0">
                <a:solidFill>
                  <a:srgbClr val="FF0000"/>
                </a:solidFill>
              </a:rPr>
              <a:t>tested</a:t>
            </a:r>
            <a:r>
              <a:rPr lang="en-US" sz="2200" b="1" dirty="0" smtClean="0"/>
              <a:t>. (Joel 2:28, 29; Acts 2:14-21; Heb. 1:1-3; Rev. 12:17; 19:10.)</a:t>
            </a:r>
          </a:p>
          <a:p>
            <a:pPr>
              <a:buNone/>
            </a:pPr>
            <a:endParaRPr lang="en-US" dirty="0"/>
          </a:p>
        </p:txBody>
      </p:sp>
      <p:cxnSp>
        <p:nvCxnSpPr>
          <p:cNvPr id="8" name="Straight Connector 7"/>
          <p:cNvCxnSpPr/>
          <p:nvPr/>
        </p:nvCxnSpPr>
        <p:spPr>
          <a:xfrm>
            <a:off x="1524000" y="16002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r>
              <a:rPr lang="en-US" b="1" dirty="0" smtClean="0">
                <a:solidFill>
                  <a:schemeClr val="tx1"/>
                </a:solidFill>
              </a:rPr>
              <a:t>What do you know about these books?</a:t>
            </a:r>
            <a:endParaRPr lang="en-US" b="1" dirty="0">
              <a:solidFill>
                <a:schemeClr val="tx1"/>
              </a:solidFill>
            </a:endParaRPr>
          </a:p>
        </p:txBody>
      </p:sp>
      <p:pic>
        <p:nvPicPr>
          <p:cNvPr id="2051" name="Picture 3"/>
          <p:cNvPicPr>
            <a:picLocks noGrp="1" noChangeAspect="1" noChangeArrowheads="1"/>
          </p:cNvPicPr>
          <p:nvPr>
            <p:ph sz="quarter" idx="1"/>
          </p:nvPr>
        </p:nvPicPr>
        <p:blipFill>
          <a:blip r:embed="rId3" cstate="print"/>
          <a:srcRect/>
          <a:stretch>
            <a:fillRect/>
          </a:stretch>
        </p:blipFill>
        <p:spPr bwMode="auto">
          <a:xfrm>
            <a:off x="2209800" y="1447800"/>
            <a:ext cx="3886200" cy="5145791"/>
          </a:xfrm>
          <a:prstGeom prst="rect">
            <a:avLst/>
          </a:prstGeom>
          <a:noFill/>
          <a:ln w="9525" cap="flat" cmpd="sng" algn="ctr">
            <a:noFill/>
            <a:prstDash val="solid"/>
            <a:miter lim="800000"/>
            <a:headEnd/>
            <a:tailEnd/>
          </a:ln>
          <a:effec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r>
              <a:rPr lang="en-US" b="1" dirty="0" smtClean="0">
                <a:solidFill>
                  <a:schemeClr val="tx1"/>
                </a:solidFill>
              </a:rPr>
              <a:t>What do you know about these books?</a:t>
            </a:r>
            <a:endParaRPr lang="en-US" b="1" dirty="0">
              <a:solidFill>
                <a:schemeClr val="tx1"/>
              </a:solidFill>
            </a:endParaRPr>
          </a:p>
        </p:txBody>
      </p:sp>
      <p:sp>
        <p:nvSpPr>
          <p:cNvPr id="4" name="Content Placeholder 3"/>
          <p:cNvSpPr>
            <a:spLocks noGrp="1"/>
          </p:cNvSpPr>
          <p:nvPr>
            <p:ph sz="quarter" idx="1"/>
          </p:nvPr>
        </p:nvSpPr>
        <p:spPr>
          <a:xfrm>
            <a:off x="914400" y="1828800"/>
            <a:ext cx="7772400" cy="3429000"/>
          </a:xfrm>
        </p:spPr>
        <p:txBody>
          <a:bodyPr/>
          <a:lstStyle/>
          <a:p>
            <a:r>
              <a:rPr lang="en-US" b="1" dirty="0" smtClean="0"/>
              <a:t>The Gospel of the Nazarenes</a:t>
            </a:r>
          </a:p>
          <a:p>
            <a:r>
              <a:rPr lang="en-US" b="1" dirty="0" smtClean="0"/>
              <a:t>The Coptic Gospel of Thomas</a:t>
            </a:r>
          </a:p>
          <a:p>
            <a:r>
              <a:rPr lang="en-US" b="1" dirty="0" smtClean="0"/>
              <a:t>The Gospel of Mary</a:t>
            </a:r>
          </a:p>
          <a:p>
            <a:r>
              <a:rPr lang="en-US" b="1" dirty="0" smtClean="0"/>
              <a:t>The Second Treatise of the Great Seth</a:t>
            </a:r>
          </a:p>
          <a:p>
            <a:r>
              <a:rPr lang="en-US" b="1" dirty="0" smtClean="0"/>
              <a:t>The Acts of Paul</a:t>
            </a:r>
          </a:p>
          <a:p>
            <a:r>
              <a:rPr lang="en-US" b="1" dirty="0" smtClean="0"/>
              <a:t>The Apocalypse of Peter</a:t>
            </a:r>
          </a:p>
          <a:p>
            <a:r>
              <a:rPr lang="en-US" b="1" dirty="0" smtClean="0"/>
              <a:t>The Secret Book of John</a:t>
            </a:r>
            <a:endParaRPr lang="en-US" b="1" dirty="0"/>
          </a:p>
        </p:txBody>
      </p:sp>
      <p:cxnSp>
        <p:nvCxnSpPr>
          <p:cNvPr id="6" name="Straight Connector 5"/>
          <p:cNvCxnSpPr/>
          <p:nvPr/>
        </p:nvCxnSpPr>
        <p:spPr>
          <a:xfrm>
            <a:off x="1295400" y="16002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a:bodyPr>
          <a:lstStyle/>
          <a:p>
            <a:r>
              <a:rPr lang="en-US" b="1" dirty="0" smtClean="0">
                <a:solidFill>
                  <a:schemeClr val="tx1"/>
                </a:solidFill>
              </a:rPr>
              <a:t>The Gospel of Mary</a:t>
            </a:r>
            <a:endParaRPr lang="en-US" b="1" dirty="0">
              <a:solidFill>
                <a:schemeClr val="tx1"/>
              </a:solidFill>
            </a:endParaRPr>
          </a:p>
        </p:txBody>
      </p:sp>
      <p:sp>
        <p:nvSpPr>
          <p:cNvPr id="4" name="Content Placeholder 3"/>
          <p:cNvSpPr>
            <a:spLocks noGrp="1"/>
          </p:cNvSpPr>
          <p:nvPr>
            <p:ph sz="quarter" idx="1"/>
          </p:nvPr>
        </p:nvSpPr>
        <p:spPr>
          <a:xfrm>
            <a:off x="838200" y="2057400"/>
            <a:ext cx="7772400" cy="3429000"/>
          </a:xfrm>
        </p:spPr>
        <p:txBody>
          <a:bodyPr>
            <a:normAutofit lnSpcReduction="10000"/>
          </a:bodyPr>
          <a:lstStyle/>
          <a:p>
            <a:r>
              <a:rPr lang="en-US" sz="2800" b="1" dirty="0" smtClean="0"/>
              <a:t>“Peter said to Him, ‘Since you have explained everything to us, tell us this also: What is the sin of the world?’ The Savior said ‘there is no sin, but it is you who make sin when you do the things that are like the nature of adultery, which is called sin.’”</a:t>
            </a:r>
            <a:endParaRPr lang="en-US" sz="2800" b="1" dirty="0"/>
          </a:p>
        </p:txBody>
      </p:sp>
      <p:cxnSp>
        <p:nvCxnSpPr>
          <p:cNvPr id="5" name="Straight Connector 4"/>
          <p:cNvCxnSpPr/>
          <p:nvPr/>
        </p:nvCxnSpPr>
        <p:spPr>
          <a:xfrm>
            <a:off x="13716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r>
              <a:rPr lang="en-US" b="1" dirty="0" smtClean="0">
                <a:solidFill>
                  <a:schemeClr val="tx1"/>
                </a:solidFill>
              </a:rPr>
              <a:t>The Second Treatise of the Great Seth</a:t>
            </a:r>
          </a:p>
        </p:txBody>
      </p:sp>
      <p:sp>
        <p:nvSpPr>
          <p:cNvPr id="4" name="Content Placeholder 3"/>
          <p:cNvSpPr>
            <a:spLocks noGrp="1"/>
          </p:cNvSpPr>
          <p:nvPr>
            <p:ph sz="quarter" idx="1"/>
          </p:nvPr>
        </p:nvSpPr>
        <p:spPr>
          <a:xfrm>
            <a:off x="838200" y="1676400"/>
            <a:ext cx="7772400" cy="1981200"/>
          </a:xfrm>
        </p:spPr>
        <p:txBody>
          <a:bodyPr>
            <a:normAutofit/>
          </a:bodyPr>
          <a:lstStyle/>
          <a:p>
            <a:r>
              <a:rPr lang="en-US" sz="2400" b="1" dirty="0" smtClean="0"/>
              <a:t>“Christ himself provides a first-hand description of how he descended into the man Jesus’ body, occupied it for the length of his ministry, and then died only in appearance.” </a:t>
            </a:r>
          </a:p>
        </p:txBody>
      </p:sp>
      <p:sp>
        <p:nvSpPr>
          <p:cNvPr id="5" name="Rectangle 4"/>
          <p:cNvSpPr/>
          <p:nvPr/>
        </p:nvSpPr>
        <p:spPr>
          <a:xfrm>
            <a:off x="1066800" y="3886200"/>
            <a:ext cx="7315200" cy="2246769"/>
          </a:xfrm>
          <a:prstGeom prst="rect">
            <a:avLst/>
          </a:prstGeom>
          <a:solidFill>
            <a:schemeClr val="bg1">
              <a:lumMod val="75000"/>
            </a:schemeClr>
          </a:solidFill>
        </p:spPr>
        <p:txBody>
          <a:bodyPr wrap="square">
            <a:spAutoFit/>
          </a:bodyPr>
          <a:lstStyle/>
          <a:p>
            <a:r>
              <a:rPr lang="en-US" sz="2800" b="1" i="1" dirty="0" smtClean="0"/>
              <a:t>“I visited a bodily dwelling, I cast out the one who was in it previously, and I went in. And the whole multitude of the archons was disturbed.” </a:t>
            </a:r>
            <a:endParaRPr lang="en-US" b="1" i="1" dirty="0"/>
          </a:p>
        </p:txBody>
      </p:sp>
      <p:cxnSp>
        <p:nvCxnSpPr>
          <p:cNvPr id="6" name="Straight Connector 5"/>
          <p:cNvCxnSpPr/>
          <p:nvPr/>
        </p:nvCxnSpPr>
        <p:spPr>
          <a:xfrm>
            <a:off x="13716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r>
              <a:rPr lang="en-US" b="1" dirty="0" smtClean="0">
                <a:solidFill>
                  <a:schemeClr val="tx1"/>
                </a:solidFill>
              </a:rPr>
              <a:t>What do you know about these books?</a:t>
            </a:r>
            <a:endParaRPr lang="en-US" b="1" dirty="0">
              <a:solidFill>
                <a:schemeClr val="tx1"/>
              </a:solidFill>
            </a:endParaRPr>
          </a:p>
        </p:txBody>
      </p:sp>
      <p:sp>
        <p:nvSpPr>
          <p:cNvPr id="4" name="Content Placeholder 3"/>
          <p:cNvSpPr>
            <a:spLocks noGrp="1"/>
          </p:cNvSpPr>
          <p:nvPr>
            <p:ph sz="quarter" idx="1"/>
          </p:nvPr>
        </p:nvSpPr>
        <p:spPr>
          <a:xfrm>
            <a:off x="914400" y="1752600"/>
            <a:ext cx="7772400" cy="4572000"/>
          </a:xfrm>
        </p:spPr>
        <p:txBody>
          <a:bodyPr>
            <a:normAutofit/>
          </a:bodyPr>
          <a:lstStyle/>
          <a:p>
            <a:r>
              <a:rPr lang="en-US" sz="3200" b="1" dirty="0" err="1" smtClean="0"/>
              <a:t>Tobit</a:t>
            </a:r>
            <a:endParaRPr lang="en-US" sz="3200" b="1" dirty="0" smtClean="0"/>
          </a:p>
          <a:p>
            <a:r>
              <a:rPr lang="en-US" sz="3200" b="1" dirty="0" err="1" smtClean="0"/>
              <a:t>Bel</a:t>
            </a:r>
            <a:r>
              <a:rPr lang="en-US" sz="3200" b="1" dirty="0" smtClean="0"/>
              <a:t> and the Dragon</a:t>
            </a:r>
          </a:p>
          <a:p>
            <a:r>
              <a:rPr lang="en-US" sz="3200" b="1" dirty="0" smtClean="0"/>
              <a:t>1 </a:t>
            </a:r>
            <a:r>
              <a:rPr lang="en-US" sz="3200" b="1" dirty="0" err="1" smtClean="0"/>
              <a:t>Maccabees</a:t>
            </a:r>
            <a:endParaRPr lang="en-US" sz="3200" b="1" dirty="0" smtClean="0"/>
          </a:p>
          <a:p>
            <a:r>
              <a:rPr lang="en-US" sz="3200" b="1" dirty="0" smtClean="0"/>
              <a:t>The History of Susanna</a:t>
            </a:r>
            <a:endParaRPr lang="en-US" sz="3200" b="1" dirty="0"/>
          </a:p>
        </p:txBody>
      </p:sp>
      <p:cxnSp>
        <p:nvCxnSpPr>
          <p:cNvPr id="5" name="Straight Connector 4"/>
          <p:cNvCxnSpPr/>
          <p:nvPr/>
        </p:nvCxnSpPr>
        <p:spPr>
          <a:xfrm>
            <a:off x="13716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r>
              <a:rPr lang="en-US" b="1" dirty="0" smtClean="0">
                <a:solidFill>
                  <a:schemeClr val="tx1"/>
                </a:solidFill>
              </a:rPr>
              <a:t>What do you know about these books?</a:t>
            </a:r>
            <a:endParaRPr lang="en-US" b="1" dirty="0">
              <a:solidFill>
                <a:schemeClr val="tx1"/>
              </a:solidFill>
            </a:endParaRPr>
          </a:p>
        </p:txBody>
      </p:sp>
      <p:sp>
        <p:nvSpPr>
          <p:cNvPr id="4" name="Content Placeholder 3"/>
          <p:cNvSpPr>
            <a:spLocks noGrp="1"/>
          </p:cNvSpPr>
          <p:nvPr>
            <p:ph sz="quarter" idx="1"/>
          </p:nvPr>
        </p:nvSpPr>
        <p:spPr>
          <a:xfrm>
            <a:off x="914400" y="1905000"/>
            <a:ext cx="7772400" cy="3657600"/>
          </a:xfrm>
        </p:spPr>
        <p:txBody>
          <a:bodyPr>
            <a:normAutofit/>
          </a:bodyPr>
          <a:lstStyle/>
          <a:p>
            <a:r>
              <a:rPr lang="en-US" sz="3200" dirty="0" err="1" smtClean="0"/>
              <a:t>Tobit</a:t>
            </a:r>
            <a:r>
              <a:rPr lang="en-US" sz="3200" dirty="0" smtClean="0"/>
              <a:t> 6:5-8</a:t>
            </a:r>
            <a:r>
              <a:rPr lang="en-US" sz="3200" b="1" dirty="0" smtClean="0"/>
              <a:t>, “If the Devil, or an evil spirit troubles anyone, they can be driven away by making a smoke of the heart, liver, and gall of a fish...and the Devil will smell it, and flee away, and never come again anymore.”</a:t>
            </a:r>
            <a:endParaRPr lang="en-US" sz="3200" b="1" dirty="0"/>
          </a:p>
        </p:txBody>
      </p:sp>
      <p:cxnSp>
        <p:nvCxnSpPr>
          <p:cNvPr id="5" name="Straight Connector 4"/>
          <p:cNvCxnSpPr/>
          <p:nvPr/>
        </p:nvCxnSpPr>
        <p:spPr>
          <a:xfrm>
            <a:off x="13716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r>
              <a:rPr lang="en-US" b="1" dirty="0" smtClean="0">
                <a:solidFill>
                  <a:schemeClr val="tx1"/>
                </a:solidFill>
              </a:rPr>
              <a:t>What do you know about these books?</a:t>
            </a:r>
            <a:endParaRPr lang="en-US" b="1" dirty="0">
              <a:solidFill>
                <a:schemeClr val="tx1"/>
              </a:solidFill>
            </a:endParaRPr>
          </a:p>
        </p:txBody>
      </p:sp>
      <p:sp>
        <p:nvSpPr>
          <p:cNvPr id="4" name="Content Placeholder 3"/>
          <p:cNvSpPr>
            <a:spLocks noGrp="1"/>
          </p:cNvSpPr>
          <p:nvPr>
            <p:ph sz="quarter" idx="1"/>
          </p:nvPr>
        </p:nvSpPr>
        <p:spPr>
          <a:xfrm>
            <a:off x="914400" y="1905000"/>
            <a:ext cx="7772400" cy="1219200"/>
          </a:xfrm>
        </p:spPr>
        <p:txBody>
          <a:bodyPr>
            <a:normAutofit/>
          </a:bodyPr>
          <a:lstStyle/>
          <a:p>
            <a:r>
              <a:rPr lang="en-US" sz="3200" b="1" dirty="0" smtClean="0"/>
              <a:t>1 Macc. 9:27. “. . . A prophet was not seen among them.” </a:t>
            </a:r>
          </a:p>
        </p:txBody>
      </p:sp>
      <p:sp>
        <p:nvSpPr>
          <p:cNvPr id="5" name="Rectangle 4"/>
          <p:cNvSpPr/>
          <p:nvPr/>
        </p:nvSpPr>
        <p:spPr>
          <a:xfrm>
            <a:off x="1295400" y="3429000"/>
            <a:ext cx="7162800" cy="2554545"/>
          </a:xfrm>
          <a:prstGeom prst="rect">
            <a:avLst/>
          </a:prstGeom>
          <a:solidFill>
            <a:srgbClr val="FFC000"/>
          </a:solidFill>
        </p:spPr>
        <p:txBody>
          <a:bodyPr wrap="square">
            <a:spAutoFit/>
          </a:bodyPr>
          <a:lstStyle/>
          <a:p>
            <a:r>
              <a:rPr lang="en-US" sz="4000" b="1" dirty="0" smtClean="0"/>
              <a:t>These various books have no authority because there is no prophet among them.</a:t>
            </a:r>
            <a:endParaRPr lang="en-US" sz="4000" b="1" dirty="0"/>
          </a:p>
        </p:txBody>
      </p:sp>
      <p:cxnSp>
        <p:nvCxnSpPr>
          <p:cNvPr id="6" name="Straight Connector 5"/>
          <p:cNvCxnSpPr/>
          <p:nvPr/>
        </p:nvCxnSpPr>
        <p:spPr>
          <a:xfrm>
            <a:off x="13716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r>
              <a:rPr lang="en-US" b="1" dirty="0" smtClean="0">
                <a:solidFill>
                  <a:schemeClr val="tx1"/>
                </a:solidFill>
              </a:rPr>
              <a:t>What do you know about these books?</a:t>
            </a:r>
            <a:endParaRPr lang="en-US" b="1" dirty="0">
              <a:solidFill>
                <a:schemeClr val="tx1"/>
              </a:solidFill>
            </a:endParaRPr>
          </a:p>
        </p:txBody>
      </p:sp>
      <p:sp>
        <p:nvSpPr>
          <p:cNvPr id="4" name="Content Placeholder 3"/>
          <p:cNvSpPr>
            <a:spLocks noGrp="1"/>
          </p:cNvSpPr>
          <p:nvPr>
            <p:ph sz="quarter" idx="1"/>
          </p:nvPr>
        </p:nvSpPr>
        <p:spPr>
          <a:xfrm>
            <a:off x="914400" y="1905000"/>
            <a:ext cx="7772400" cy="1219200"/>
          </a:xfrm>
        </p:spPr>
        <p:txBody>
          <a:bodyPr>
            <a:normAutofit/>
          </a:bodyPr>
          <a:lstStyle/>
          <a:p>
            <a:r>
              <a:rPr lang="en-US" sz="3200" b="1" dirty="0" smtClean="0"/>
              <a:t>1 Macc. 9:27. “. . . A prophet was not seen among them.” </a:t>
            </a:r>
          </a:p>
        </p:txBody>
      </p:sp>
      <p:cxnSp>
        <p:nvCxnSpPr>
          <p:cNvPr id="6" name="Straight Connector 5"/>
          <p:cNvCxnSpPr/>
          <p:nvPr/>
        </p:nvCxnSpPr>
        <p:spPr>
          <a:xfrm>
            <a:off x="13716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685800" y="3733800"/>
            <a:ext cx="7467600" cy="1752600"/>
            <a:chOff x="457200" y="3733800"/>
            <a:chExt cx="7467600" cy="1752600"/>
          </a:xfrm>
        </p:grpSpPr>
        <p:grpSp>
          <p:nvGrpSpPr>
            <p:cNvPr id="12" name="Group 11"/>
            <p:cNvGrpSpPr/>
            <p:nvPr/>
          </p:nvGrpSpPr>
          <p:grpSpPr>
            <a:xfrm>
              <a:off x="914400" y="4343400"/>
              <a:ext cx="6791325" cy="1143000"/>
              <a:chOff x="990600" y="3810000"/>
              <a:chExt cx="6791325" cy="1143000"/>
            </a:xfrm>
          </p:grpSpPr>
          <p:sp>
            <p:nvSpPr>
              <p:cNvPr id="7" name="Rectangle 6"/>
              <p:cNvSpPr/>
              <p:nvPr/>
            </p:nvSpPr>
            <p:spPr>
              <a:xfrm>
                <a:off x="1066800" y="4648200"/>
                <a:ext cx="6705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0" y="4191000"/>
                <a:ext cx="2514600" cy="369332"/>
              </a:xfrm>
              <a:prstGeom prst="rect">
                <a:avLst/>
              </a:prstGeom>
              <a:noFill/>
            </p:spPr>
            <p:txBody>
              <a:bodyPr wrap="square" rtlCol="0">
                <a:spAutoFit/>
              </a:bodyPr>
              <a:lstStyle/>
              <a:p>
                <a:pPr algn="ctr"/>
                <a:r>
                  <a:rPr lang="en-US" b="1" dirty="0" smtClean="0"/>
                  <a:t>400 years</a:t>
                </a:r>
                <a:endParaRPr lang="en-US" b="1" dirty="0"/>
              </a:p>
            </p:txBody>
          </p:sp>
          <p:pic>
            <p:nvPicPr>
              <p:cNvPr id="33794" name="Picture 2" descr="See full size image">
                <a:hlinkClick r:id="rId3"/>
              </p:cNvPr>
              <p:cNvPicPr>
                <a:picLocks noChangeAspect="1" noChangeArrowheads="1"/>
              </p:cNvPicPr>
              <p:nvPr/>
            </p:nvPicPr>
            <p:blipFill>
              <a:blip r:embed="rId4"/>
              <a:srcRect/>
              <a:stretch>
                <a:fillRect/>
              </a:stretch>
            </p:blipFill>
            <p:spPr bwMode="auto">
              <a:xfrm>
                <a:off x="990600" y="3886200"/>
                <a:ext cx="1000125" cy="762000"/>
              </a:xfrm>
              <a:prstGeom prst="rect">
                <a:avLst/>
              </a:prstGeom>
              <a:noFill/>
            </p:spPr>
          </p:pic>
          <p:pic>
            <p:nvPicPr>
              <p:cNvPr id="9" name="Picture 2" descr="See full size image">
                <a:hlinkClick r:id="rId3"/>
              </p:cNvPr>
              <p:cNvPicPr>
                <a:picLocks noChangeAspect="1" noChangeArrowheads="1"/>
              </p:cNvPicPr>
              <p:nvPr/>
            </p:nvPicPr>
            <p:blipFill>
              <a:blip r:embed="rId4"/>
              <a:srcRect/>
              <a:stretch>
                <a:fillRect/>
              </a:stretch>
            </p:blipFill>
            <p:spPr bwMode="auto">
              <a:xfrm>
                <a:off x="6781800" y="3810000"/>
                <a:ext cx="1000125" cy="762000"/>
              </a:xfrm>
              <a:prstGeom prst="rect">
                <a:avLst/>
              </a:prstGeom>
              <a:noFill/>
            </p:spPr>
          </p:pic>
        </p:grpSp>
        <p:sp>
          <p:nvSpPr>
            <p:cNvPr id="10" name="TextBox 9"/>
            <p:cNvSpPr txBox="1"/>
            <p:nvPr/>
          </p:nvSpPr>
          <p:spPr>
            <a:xfrm>
              <a:off x="457200" y="3810000"/>
              <a:ext cx="1676400" cy="646331"/>
            </a:xfrm>
            <a:prstGeom prst="rect">
              <a:avLst/>
            </a:prstGeom>
            <a:noFill/>
          </p:spPr>
          <p:txBody>
            <a:bodyPr wrap="square" rtlCol="0">
              <a:spAutoFit/>
            </a:bodyPr>
            <a:lstStyle/>
            <a:p>
              <a:pPr algn="ctr"/>
              <a:r>
                <a:rPr lang="en-US" dirty="0" smtClean="0"/>
                <a:t>Old Testament </a:t>
              </a:r>
              <a:endParaRPr lang="en-US" dirty="0"/>
            </a:p>
          </p:txBody>
        </p:sp>
        <p:sp>
          <p:nvSpPr>
            <p:cNvPr id="11" name="TextBox 10"/>
            <p:cNvSpPr txBox="1"/>
            <p:nvPr/>
          </p:nvSpPr>
          <p:spPr>
            <a:xfrm>
              <a:off x="6248400" y="3733800"/>
              <a:ext cx="1676400" cy="646331"/>
            </a:xfrm>
            <a:prstGeom prst="rect">
              <a:avLst/>
            </a:prstGeom>
            <a:noFill/>
          </p:spPr>
          <p:txBody>
            <a:bodyPr wrap="square" rtlCol="0">
              <a:spAutoFit/>
            </a:bodyPr>
            <a:lstStyle/>
            <a:p>
              <a:pPr algn="ctr"/>
              <a:r>
                <a:rPr lang="en-US" dirty="0" smtClean="0"/>
                <a:t>New Testament </a:t>
              </a:r>
              <a:endParaRPr lang="en-US" dirty="0"/>
            </a:p>
          </p:txBody>
        </p:sp>
      </p:gr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3657600"/>
            <a:ext cx="5486400" cy="2514600"/>
          </a:xfrm>
        </p:spPr>
        <p:txBody>
          <a:bodyPr>
            <a:normAutofit/>
          </a:bodyPr>
          <a:lstStyle/>
          <a:p>
            <a:pPr algn="l"/>
            <a:endParaRPr lang="en-US" sz="3600" b="1" dirty="0" smtClean="0">
              <a:solidFill>
                <a:schemeClr val="tx1"/>
              </a:solidFill>
              <a:latin typeface="Antique Oakland" pitchFamily="34" charset="0"/>
            </a:endParaRPr>
          </a:p>
          <a:p>
            <a:pPr algn="l"/>
            <a:r>
              <a:rPr lang="en-US" sz="3600" b="1" dirty="0" smtClean="0">
                <a:solidFill>
                  <a:schemeClr val="tx1"/>
                </a:solidFill>
                <a:latin typeface="Antique Oakland" pitchFamily="34" charset="0"/>
              </a:rPr>
              <a:t>Wednesday</a:t>
            </a:r>
            <a:r>
              <a:rPr lang="en-US" sz="3600" b="1" dirty="0" smtClean="0">
                <a:solidFill>
                  <a:schemeClr val="tx1"/>
                </a:solidFill>
                <a:latin typeface="Antique Oakland" pitchFamily="34" charset="0"/>
              </a:rPr>
              <a:t> – The Authority of the </a:t>
            </a:r>
            <a:r>
              <a:rPr lang="en-US" sz="3600" b="1" dirty="0" smtClean="0">
                <a:solidFill>
                  <a:schemeClr val="tx1"/>
                </a:solidFill>
                <a:latin typeface="Antique Oakland" pitchFamily="34" charset="0"/>
              </a:rPr>
              <a:t>S</a:t>
            </a:r>
            <a:r>
              <a:rPr lang="en-US" sz="3600" b="1" dirty="0" smtClean="0">
                <a:solidFill>
                  <a:schemeClr val="tx1"/>
                </a:solidFill>
                <a:latin typeface="Antique Oakland" pitchFamily="34" charset="0"/>
              </a:rPr>
              <a:t>poken Word</a:t>
            </a:r>
            <a:endParaRPr lang="en-US" sz="3600" dirty="0">
              <a:solidFill>
                <a:schemeClr val="tx1"/>
              </a:solidFill>
              <a:latin typeface="Antique Oakland" pitchFamily="34" charset="0"/>
            </a:endParaRPr>
          </a:p>
        </p:txBody>
      </p:sp>
      <p:sp>
        <p:nvSpPr>
          <p:cNvPr id="2" name="Title 1"/>
          <p:cNvSpPr>
            <a:spLocks noGrp="1"/>
          </p:cNvSpPr>
          <p:nvPr>
            <p:ph type="ctrTitle"/>
          </p:nvPr>
        </p:nvSpPr>
        <p:spPr>
          <a:xfrm>
            <a:off x="0" y="1524000"/>
            <a:ext cx="9144000" cy="1470025"/>
          </a:xfrm>
        </p:spPr>
        <p:txBody>
          <a:bodyPr>
            <a:normAutofit fontScale="90000"/>
          </a:bodyPr>
          <a:lstStyle/>
          <a:p>
            <a:r>
              <a:rPr sz="5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Authority of Prophets</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descr="L:\VOP Hong Kong 2008\Sabbath School Teaching\image-2.jpg"/>
          <p:cNvPicPr>
            <a:picLocks noChangeAspect="1" noChangeArrowheads="1"/>
          </p:cNvPicPr>
          <p:nvPr/>
        </p:nvPicPr>
        <p:blipFill>
          <a:blip r:embed="rId3"/>
          <a:srcRect/>
          <a:stretch>
            <a:fillRect/>
          </a:stretch>
        </p:blipFill>
        <p:spPr bwMode="auto">
          <a:xfrm>
            <a:off x="381000" y="2895600"/>
            <a:ext cx="2438400" cy="3514811"/>
          </a:xfrm>
          <a:prstGeom prst="rect">
            <a:avLst/>
          </a:prstGeom>
          <a:noFill/>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True or False</a:t>
            </a:r>
            <a:endParaRPr lang="en-US" b="1" dirty="0">
              <a:solidFill>
                <a:schemeClr val="tx1"/>
              </a:solidFill>
            </a:endParaRPr>
          </a:p>
        </p:txBody>
      </p:sp>
      <p:sp>
        <p:nvSpPr>
          <p:cNvPr id="3" name="Content Placeholder 2"/>
          <p:cNvSpPr>
            <a:spLocks noGrp="1"/>
          </p:cNvSpPr>
          <p:nvPr>
            <p:ph sz="quarter" idx="1"/>
          </p:nvPr>
        </p:nvSpPr>
        <p:spPr>
          <a:xfrm>
            <a:off x="838200" y="1676400"/>
            <a:ext cx="7772400" cy="4572000"/>
          </a:xfrm>
        </p:spPr>
        <p:txBody>
          <a:bodyPr>
            <a:normAutofit fontScale="85000" lnSpcReduction="20000"/>
          </a:bodyPr>
          <a:lstStyle/>
          <a:p>
            <a:r>
              <a:rPr lang="en-US" b="1" dirty="0" smtClean="0"/>
              <a:t>Prophets work for God, not for the church or any particular person. </a:t>
            </a:r>
          </a:p>
          <a:p>
            <a:r>
              <a:rPr lang="en-US" b="1" dirty="0" smtClean="0"/>
              <a:t>To be authoritative, a prophet’s writing must be included in the canon of Scripture.</a:t>
            </a:r>
          </a:p>
          <a:p>
            <a:r>
              <a:rPr lang="en-US" b="1" dirty="0" smtClean="0"/>
              <a:t>Jesus’ authority was subject to the decision of the temple system of His time.</a:t>
            </a:r>
          </a:p>
          <a:p>
            <a:r>
              <a:rPr lang="en-US" b="1" dirty="0" smtClean="0"/>
              <a:t>The Bible contains authority when I find it there, but it does not have authority in itself.</a:t>
            </a:r>
          </a:p>
          <a:p>
            <a:r>
              <a:rPr lang="en-US" b="1" dirty="0" smtClean="0"/>
              <a:t>Ellen White’s sermons and talk carried the same inspired authority as her written works.</a:t>
            </a:r>
          </a:p>
          <a:p>
            <a:r>
              <a:rPr lang="en-US" b="1" dirty="0" smtClean="0"/>
              <a:t>Unless prefaced by words like “The Lord said to me,” or “I was told. . . “ her words are her personal opinion and of no more authority than anyone else’s.   </a:t>
            </a:r>
            <a:endParaRPr lang="en-US" b="1" dirty="0"/>
          </a:p>
        </p:txBody>
      </p:sp>
      <p:cxnSp>
        <p:nvCxnSpPr>
          <p:cNvPr id="4" name="Straight Connector 3"/>
          <p:cNvCxnSpPr/>
          <p:nvPr/>
        </p:nvCxnSpPr>
        <p:spPr>
          <a:xfrm>
            <a:off x="1295400" y="13716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7" name="Picture 3" descr="C:\Documents and Settings\HP_Administrator\Local Settings\Temporary Internet Files\Content.IE5\ZURXKCS5\MCj04244660000[1].wmf"/>
          <p:cNvPicPr>
            <a:picLocks noChangeAspect="1" noChangeArrowheads="1"/>
          </p:cNvPicPr>
          <p:nvPr/>
        </p:nvPicPr>
        <p:blipFill>
          <a:blip r:embed="rId3"/>
          <a:srcRect/>
          <a:stretch>
            <a:fillRect/>
          </a:stretch>
        </p:blipFill>
        <p:spPr bwMode="auto">
          <a:xfrm>
            <a:off x="1066800" y="1524000"/>
            <a:ext cx="797323" cy="685800"/>
          </a:xfrm>
          <a:prstGeom prst="rect">
            <a:avLst/>
          </a:prstGeom>
          <a:noFill/>
        </p:spPr>
      </p:pic>
      <p:pic>
        <p:nvPicPr>
          <p:cNvPr id="1028" name="Picture 4" descr="C:\Documents and Settings\HP_Administrator\Local Settings\Temporary Internet Files\Content.IE5\XMXIDJZA\MCj04238440000[1].wmf"/>
          <p:cNvPicPr>
            <a:picLocks noChangeAspect="1" noChangeArrowheads="1"/>
          </p:cNvPicPr>
          <p:nvPr/>
        </p:nvPicPr>
        <p:blipFill>
          <a:blip r:embed="rId4"/>
          <a:srcRect/>
          <a:stretch>
            <a:fillRect/>
          </a:stretch>
        </p:blipFill>
        <p:spPr bwMode="auto">
          <a:xfrm>
            <a:off x="2362200" y="2209800"/>
            <a:ext cx="689629" cy="666750"/>
          </a:xfrm>
          <a:prstGeom prst="rect">
            <a:avLst/>
          </a:prstGeom>
          <a:noFill/>
        </p:spPr>
      </p:pic>
      <p:pic>
        <p:nvPicPr>
          <p:cNvPr id="9" name="Picture 4" descr="C:\Documents and Settings\HP_Administrator\Local Settings\Temporary Internet Files\Content.IE5\XMXIDJZA\MCj04238440000[1].wmf"/>
          <p:cNvPicPr>
            <a:picLocks noChangeAspect="1" noChangeArrowheads="1"/>
          </p:cNvPicPr>
          <p:nvPr/>
        </p:nvPicPr>
        <p:blipFill>
          <a:blip r:embed="rId4"/>
          <a:srcRect/>
          <a:stretch>
            <a:fillRect/>
          </a:stretch>
        </p:blipFill>
        <p:spPr bwMode="auto">
          <a:xfrm>
            <a:off x="1219200" y="2819400"/>
            <a:ext cx="689629" cy="666750"/>
          </a:xfrm>
          <a:prstGeom prst="rect">
            <a:avLst/>
          </a:prstGeom>
          <a:noFill/>
        </p:spPr>
      </p:pic>
      <p:pic>
        <p:nvPicPr>
          <p:cNvPr id="10" name="Picture 4" descr="C:\Documents and Settings\HP_Administrator\Local Settings\Temporary Internet Files\Content.IE5\XMXIDJZA\MCj04238440000[1].wmf"/>
          <p:cNvPicPr>
            <a:picLocks noChangeAspect="1" noChangeArrowheads="1"/>
          </p:cNvPicPr>
          <p:nvPr/>
        </p:nvPicPr>
        <p:blipFill>
          <a:blip r:embed="rId4"/>
          <a:srcRect/>
          <a:stretch>
            <a:fillRect/>
          </a:stretch>
        </p:blipFill>
        <p:spPr bwMode="auto">
          <a:xfrm>
            <a:off x="2743200" y="3505200"/>
            <a:ext cx="689629" cy="666750"/>
          </a:xfrm>
          <a:prstGeom prst="rect">
            <a:avLst/>
          </a:prstGeom>
          <a:noFill/>
        </p:spPr>
      </p:pic>
      <p:pic>
        <p:nvPicPr>
          <p:cNvPr id="11" name="Picture 3" descr="C:\Documents and Settings\HP_Administrator\Local Settings\Temporary Internet Files\Content.IE5\ZURXKCS5\MCj04244660000[1].wmf"/>
          <p:cNvPicPr>
            <a:picLocks noChangeAspect="1" noChangeArrowheads="1"/>
          </p:cNvPicPr>
          <p:nvPr/>
        </p:nvPicPr>
        <p:blipFill>
          <a:blip r:embed="rId3"/>
          <a:srcRect/>
          <a:stretch>
            <a:fillRect/>
          </a:stretch>
        </p:blipFill>
        <p:spPr bwMode="auto">
          <a:xfrm>
            <a:off x="1219200" y="4114800"/>
            <a:ext cx="797323" cy="685800"/>
          </a:xfrm>
          <a:prstGeom prst="rect">
            <a:avLst/>
          </a:prstGeom>
          <a:noFill/>
        </p:spPr>
      </p:pic>
      <p:pic>
        <p:nvPicPr>
          <p:cNvPr id="12" name="Picture 4" descr="C:\Documents and Settings\HP_Administrator\Local Settings\Temporary Internet Files\Content.IE5\XMXIDJZA\MCj04238440000[1].wmf"/>
          <p:cNvPicPr>
            <a:picLocks noChangeAspect="1" noChangeArrowheads="1"/>
          </p:cNvPicPr>
          <p:nvPr/>
        </p:nvPicPr>
        <p:blipFill>
          <a:blip r:embed="rId4"/>
          <a:srcRect/>
          <a:stretch>
            <a:fillRect/>
          </a:stretch>
        </p:blipFill>
        <p:spPr bwMode="auto">
          <a:xfrm>
            <a:off x="1905000" y="5029200"/>
            <a:ext cx="689629" cy="66675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wheel(4)">
                                      <p:cBhvr>
                                        <p:cTn id="11" dur="5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heel(4)">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4)">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heel(4)">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Case Study</a:t>
            </a:r>
            <a:endParaRPr lang="en-US" b="1"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dirty="0" smtClean="0"/>
              <a:t>In the 1860s, one Enoch Hayes was disfellowshipped by the Battle Creek church because he joined the army. </a:t>
            </a:r>
          </a:p>
          <a:p>
            <a:r>
              <a:rPr lang="en-US" dirty="0" smtClean="0"/>
              <a:t>When Ellen White heard about it, she responded that she felt he should not be disfellowshipped for following his conscience. </a:t>
            </a:r>
          </a:p>
          <a:p>
            <a:r>
              <a:rPr lang="en-US" dirty="0" smtClean="0"/>
              <a:t>The church changed the vote and received Enoch Hayes back into membership. </a:t>
            </a:r>
          </a:p>
          <a:p>
            <a:r>
              <a:rPr lang="en-US" dirty="0" smtClean="0"/>
              <a:t>Why did the Battle Creek church change its vote? </a:t>
            </a:r>
            <a:endParaRPr lang="en-US" dirty="0"/>
          </a:p>
        </p:txBody>
      </p:sp>
    </p:spTree>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Case Study</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There is no indication that she had any revelation from the Lord about this</a:t>
            </a:r>
          </a:p>
          <a:p>
            <a:r>
              <a:rPr lang="en-US" dirty="0" smtClean="0"/>
              <a:t>But she did have a revelation that stated</a:t>
            </a:r>
          </a:p>
          <a:p>
            <a:pPr>
              <a:buNone/>
            </a:pPr>
            <a:r>
              <a:rPr lang="en-US" dirty="0" smtClean="0"/>
              <a:t>	“Every true teacher will feel that should he err at all, it is better to err on the side of mercy than on the side of severity. — </a:t>
            </a:r>
            <a:r>
              <a:rPr lang="en-US" i="1" dirty="0" smtClean="0"/>
              <a:t>Education</a:t>
            </a:r>
            <a:r>
              <a:rPr lang="en-US" dirty="0" smtClean="0"/>
              <a:t>, p. 293.  </a:t>
            </a:r>
          </a:p>
          <a:p>
            <a:pPr>
              <a:buNone/>
            </a:pPr>
            <a:endParaRPr lang="en-US" dirty="0"/>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3657600"/>
            <a:ext cx="5486400" cy="2514600"/>
          </a:xfrm>
        </p:spPr>
        <p:txBody>
          <a:bodyPr>
            <a:normAutofit fontScale="92500"/>
          </a:bodyPr>
          <a:lstStyle/>
          <a:p>
            <a:pPr algn="l"/>
            <a:endParaRPr lang="en-US" sz="3600" b="1" dirty="0" smtClean="0">
              <a:solidFill>
                <a:schemeClr val="tx1"/>
              </a:solidFill>
              <a:latin typeface="Antique Oakland" pitchFamily="34" charset="0"/>
            </a:endParaRPr>
          </a:p>
          <a:p>
            <a:pPr algn="l"/>
            <a:r>
              <a:rPr lang="en-US" sz="3600" b="1" dirty="0" smtClean="0">
                <a:solidFill>
                  <a:schemeClr val="tx1"/>
                </a:solidFill>
                <a:latin typeface="Antique Oakland" pitchFamily="34" charset="0"/>
              </a:rPr>
              <a:t>Thursday</a:t>
            </a:r>
            <a:r>
              <a:rPr lang="en-US" sz="3600" b="1" dirty="0" smtClean="0">
                <a:solidFill>
                  <a:schemeClr val="tx1"/>
                </a:solidFill>
                <a:latin typeface="Antique Oakland" pitchFamily="34" charset="0"/>
              </a:rPr>
              <a:t> – The Authority of the </a:t>
            </a:r>
            <a:r>
              <a:rPr lang="en-US" sz="3600" b="1" dirty="0" smtClean="0">
                <a:solidFill>
                  <a:schemeClr val="tx1"/>
                </a:solidFill>
                <a:latin typeface="Antique Oakland" pitchFamily="34" charset="0"/>
              </a:rPr>
              <a:t>Non-Canonical Prophets</a:t>
            </a:r>
            <a:endParaRPr lang="en-US" sz="3600" dirty="0">
              <a:solidFill>
                <a:schemeClr val="tx1"/>
              </a:solidFill>
              <a:latin typeface="Antique Oakland" pitchFamily="34" charset="0"/>
            </a:endParaRPr>
          </a:p>
        </p:txBody>
      </p:sp>
      <p:sp>
        <p:nvSpPr>
          <p:cNvPr id="2" name="Title 1"/>
          <p:cNvSpPr>
            <a:spLocks noGrp="1"/>
          </p:cNvSpPr>
          <p:nvPr>
            <p:ph type="ctrTitle"/>
          </p:nvPr>
        </p:nvSpPr>
        <p:spPr>
          <a:xfrm>
            <a:off x="0" y="1524000"/>
            <a:ext cx="9144000" cy="1470025"/>
          </a:xfrm>
        </p:spPr>
        <p:txBody>
          <a:bodyPr>
            <a:normAutofit fontScale="90000"/>
          </a:bodyPr>
          <a:lstStyle/>
          <a:p>
            <a:r>
              <a:rPr sz="5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Authority of Prophets</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descr="L:\VOP Hong Kong 2008\Sabbath School Teaching\image-2.jpg"/>
          <p:cNvPicPr>
            <a:picLocks noChangeAspect="1" noChangeArrowheads="1"/>
          </p:cNvPicPr>
          <p:nvPr/>
        </p:nvPicPr>
        <p:blipFill>
          <a:blip r:embed="rId3"/>
          <a:srcRect/>
          <a:stretch>
            <a:fillRect/>
          </a:stretch>
        </p:blipFill>
        <p:spPr bwMode="auto">
          <a:xfrm>
            <a:off x="381000" y="2895600"/>
            <a:ext cx="2438400" cy="3514811"/>
          </a:xfrm>
          <a:prstGeom prst="rect">
            <a:avLst/>
          </a:prstGeom>
          <a:noFill/>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Non-Canonical Prophets</a:t>
            </a:r>
            <a:endParaRPr lang="en-US" sz="4400" b="1" dirty="0">
              <a:solidFill>
                <a:schemeClr val="tx1"/>
              </a:solidFill>
            </a:endParaRPr>
          </a:p>
        </p:txBody>
      </p:sp>
      <p:sp>
        <p:nvSpPr>
          <p:cNvPr id="3" name="Content Placeholder 2"/>
          <p:cNvSpPr>
            <a:spLocks noGrp="1"/>
          </p:cNvSpPr>
          <p:nvPr>
            <p:ph sz="quarter" idx="1"/>
          </p:nvPr>
        </p:nvSpPr>
        <p:spPr>
          <a:xfrm>
            <a:off x="990600" y="1828800"/>
            <a:ext cx="7772400" cy="4572000"/>
          </a:xfrm>
        </p:spPr>
        <p:style>
          <a:lnRef idx="2">
            <a:schemeClr val="accent4"/>
          </a:lnRef>
          <a:fillRef idx="1">
            <a:schemeClr val="lt1"/>
          </a:fillRef>
          <a:effectRef idx="0">
            <a:schemeClr val="accent4"/>
          </a:effectRef>
          <a:fontRef idx="minor">
            <a:schemeClr val="dk1"/>
          </a:fontRef>
        </p:style>
        <p:txBody>
          <a:bodyPr/>
          <a:lstStyle/>
          <a:p>
            <a:r>
              <a:rPr lang="en-US" b="1" dirty="0" smtClean="0"/>
              <a:t>1 Chron. 29:29</a:t>
            </a:r>
          </a:p>
          <a:p>
            <a:r>
              <a:rPr lang="en-US" b="1" dirty="0" smtClean="0"/>
              <a:t>2 Chron. 9: 29</a:t>
            </a:r>
          </a:p>
          <a:p>
            <a:r>
              <a:rPr lang="en-US" b="1" dirty="0" smtClean="0"/>
              <a:t>2 Chron. 12:15</a:t>
            </a:r>
          </a:p>
          <a:p>
            <a:r>
              <a:rPr lang="en-US" dirty="0" smtClean="0"/>
              <a:t>Book of Gad</a:t>
            </a:r>
          </a:p>
          <a:p>
            <a:r>
              <a:rPr lang="en-US" dirty="0" smtClean="0"/>
              <a:t>Book of </a:t>
            </a:r>
            <a:r>
              <a:rPr lang="en-US" dirty="0" err="1" smtClean="0"/>
              <a:t>Iddo</a:t>
            </a:r>
            <a:endParaRPr lang="en-US" dirty="0" smtClean="0"/>
          </a:p>
          <a:p>
            <a:r>
              <a:rPr lang="en-US" dirty="0" smtClean="0"/>
              <a:t>Book of Nathan</a:t>
            </a:r>
          </a:p>
          <a:p>
            <a:r>
              <a:rPr lang="en-US" dirty="0" smtClean="0"/>
              <a:t>Book of . . . .</a:t>
            </a:r>
          </a:p>
          <a:p>
            <a:r>
              <a:rPr lang="en-US" b="1" dirty="0" smtClean="0"/>
              <a:t>No one questioned the authority of non-canonical prophets</a:t>
            </a:r>
          </a:p>
        </p:txBody>
      </p:sp>
      <p:cxnSp>
        <p:nvCxnSpPr>
          <p:cNvPr id="4" name="Straight Connector 3"/>
          <p:cNvCxnSpPr/>
          <p:nvPr/>
        </p:nvCxnSpPr>
        <p:spPr>
          <a:xfrm>
            <a:off x="13716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1"/>
                </a:solidFill>
              </a:rPr>
              <a:t>Basic Principles</a:t>
            </a:r>
            <a:endParaRPr lang="en-US" sz="5400" b="1" dirty="0">
              <a:solidFill>
                <a:schemeClr val="tx1"/>
              </a:solidFill>
            </a:endParaRPr>
          </a:p>
        </p:txBody>
      </p:sp>
      <p:sp>
        <p:nvSpPr>
          <p:cNvPr id="3" name="Content Placeholder 2"/>
          <p:cNvSpPr>
            <a:spLocks noGrp="1"/>
          </p:cNvSpPr>
          <p:nvPr>
            <p:ph sz="quarter" idx="1"/>
          </p:nvPr>
        </p:nvSpPr>
        <p:spPr>
          <a:xfrm>
            <a:off x="914400" y="1676400"/>
            <a:ext cx="7772400" cy="4114800"/>
          </a:xfrm>
        </p:spPr>
        <p:txBody>
          <a:bodyPr/>
          <a:lstStyle/>
          <a:p>
            <a:r>
              <a:rPr lang="en-US" b="1" dirty="0" smtClean="0"/>
              <a:t>There are no degrees of inspiration. Inspiration is inspiration!</a:t>
            </a:r>
          </a:p>
          <a:p>
            <a:r>
              <a:rPr lang="en-US" b="1" dirty="0" smtClean="0"/>
              <a:t>Inspired writings do not need to be verified by science or history because they are self-authenticating. </a:t>
            </a:r>
          </a:p>
          <a:p>
            <a:r>
              <a:rPr lang="en-US" b="1" dirty="0" smtClean="0"/>
              <a:t>Non-canonical inspired writings do not take the place of the Bible nor are they an addition to it. </a:t>
            </a:r>
          </a:p>
          <a:p>
            <a:r>
              <a:rPr lang="en-US" b="1" dirty="0" smtClean="0"/>
              <a:t>They are still authoritative. </a:t>
            </a:r>
            <a:endParaRPr lang="en-US" b="1" dirty="0"/>
          </a:p>
        </p:txBody>
      </p:sp>
      <p:cxnSp>
        <p:nvCxnSpPr>
          <p:cNvPr id="4" name="Straight Connector 3"/>
          <p:cNvCxnSpPr/>
          <p:nvPr/>
        </p:nvCxnSpPr>
        <p:spPr>
          <a:xfrm>
            <a:off x="9906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Another Classification of Prophets</a:t>
            </a:r>
            <a:endParaRPr lang="en-US" sz="3200" b="1" dirty="0">
              <a:solidFill>
                <a:schemeClr val="tx1"/>
              </a:solidFill>
            </a:endParaRPr>
          </a:p>
        </p:txBody>
      </p:sp>
      <p:sp>
        <p:nvSpPr>
          <p:cNvPr id="3" name="Content Placeholder 2"/>
          <p:cNvSpPr>
            <a:spLocks noGrp="1"/>
          </p:cNvSpPr>
          <p:nvPr>
            <p:ph sz="quarter" idx="1"/>
          </p:nvPr>
        </p:nvSpPr>
        <p:spPr>
          <a:xfrm>
            <a:off x="990600" y="1828800"/>
            <a:ext cx="7772400" cy="4572000"/>
          </a:xfrm>
        </p:spPr>
        <p:style>
          <a:lnRef idx="2">
            <a:schemeClr val="accent4"/>
          </a:lnRef>
          <a:fillRef idx="1">
            <a:schemeClr val="lt1"/>
          </a:fillRef>
          <a:effectRef idx="0">
            <a:schemeClr val="accent4"/>
          </a:effectRef>
          <a:fontRef idx="minor">
            <a:schemeClr val="dk1"/>
          </a:fontRef>
        </p:style>
        <p:txBody>
          <a:bodyPr>
            <a:normAutofit/>
          </a:bodyPr>
          <a:lstStyle/>
          <a:p>
            <a:r>
              <a:rPr lang="en-US" sz="3200" b="1" dirty="0" smtClean="0"/>
              <a:t>Apocalyptic </a:t>
            </a:r>
          </a:p>
          <a:p>
            <a:pPr lvl="2"/>
            <a:r>
              <a:rPr lang="en-US" sz="2400" b="1" dirty="0" smtClean="0"/>
              <a:t>Parts of Daniel and the Book of Revelation.</a:t>
            </a:r>
          </a:p>
          <a:p>
            <a:pPr lvl="2">
              <a:buNone/>
            </a:pPr>
            <a:endParaRPr lang="en-US" sz="2400" b="1" dirty="0" smtClean="0"/>
          </a:p>
          <a:p>
            <a:r>
              <a:rPr lang="en-US" sz="3200" b="1" dirty="0" smtClean="0"/>
              <a:t>Classical</a:t>
            </a:r>
          </a:p>
          <a:p>
            <a:pPr lvl="2"/>
            <a:r>
              <a:rPr lang="en-US" sz="2400" b="1" dirty="0" smtClean="0"/>
              <a:t>Most of what the other prophets wrote.</a:t>
            </a:r>
          </a:p>
          <a:p>
            <a:pPr lvl="2"/>
            <a:r>
              <a:rPr lang="en-US" sz="2400" b="1" dirty="0" smtClean="0"/>
              <a:t>These are messages to the churches.</a:t>
            </a:r>
          </a:p>
        </p:txBody>
      </p:sp>
      <p:cxnSp>
        <p:nvCxnSpPr>
          <p:cNvPr id="4" name="Straight Connector 3"/>
          <p:cNvCxnSpPr/>
          <p:nvPr/>
        </p:nvCxnSpPr>
        <p:spPr>
          <a:xfrm>
            <a:off x="1371600" y="15240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219200" y="2514600"/>
            <a:ext cx="5562600" cy="3134618"/>
            <a:chOff x="914400" y="2362200"/>
            <a:chExt cx="5562600" cy="3134618"/>
          </a:xfrm>
        </p:grpSpPr>
        <p:pic>
          <p:nvPicPr>
            <p:cNvPr id="39938" name="Picture 2" descr="http://dedication.www3.50megs.com/jpg/egwbible.jpg"/>
            <p:cNvPicPr>
              <a:picLocks noChangeAspect="1" noChangeArrowheads="1"/>
            </p:cNvPicPr>
            <p:nvPr/>
          </p:nvPicPr>
          <p:blipFill>
            <a:blip r:embed="rId3"/>
            <a:srcRect/>
            <a:stretch>
              <a:fillRect/>
            </a:stretch>
          </p:blipFill>
          <p:spPr bwMode="auto">
            <a:xfrm>
              <a:off x="914400" y="2362200"/>
              <a:ext cx="3810000" cy="3048001"/>
            </a:xfrm>
            <a:prstGeom prst="rect">
              <a:avLst/>
            </a:prstGeom>
            <a:noFill/>
          </p:spPr>
        </p:pic>
        <p:sp>
          <p:nvSpPr>
            <p:cNvPr id="6" name="TextBox 5"/>
            <p:cNvSpPr txBox="1"/>
            <p:nvPr/>
          </p:nvSpPr>
          <p:spPr>
            <a:xfrm>
              <a:off x="2133600" y="4419600"/>
              <a:ext cx="4343400" cy="1077218"/>
            </a:xfrm>
            <a:prstGeom prst="rect">
              <a:avLst/>
            </a:prstGeom>
            <a:solidFill>
              <a:schemeClr val="accent1">
                <a:lumMod val="60000"/>
                <a:lumOff val="40000"/>
              </a:schemeClr>
            </a:solidFill>
          </p:spPr>
          <p:txBody>
            <a:bodyPr wrap="square" rtlCol="0">
              <a:spAutoFit/>
            </a:bodyPr>
            <a:lstStyle/>
            <a:p>
              <a:r>
                <a:rPr lang="en-US" sz="3200" b="1" dirty="0" smtClean="0"/>
                <a:t>Where does Ellen White fit?</a:t>
              </a:r>
              <a:endParaRPr lang="en-US" sz="3200" b="1" dirty="0"/>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rved Right Arrow 17"/>
          <p:cNvSpPr/>
          <p:nvPr/>
        </p:nvSpPr>
        <p:spPr>
          <a:xfrm>
            <a:off x="304800" y="2438400"/>
            <a:ext cx="9144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Autofit/>
          </a:bodyPr>
          <a:lstStyle/>
          <a:p>
            <a:r>
              <a:rPr lang="en-US" sz="3200" b="1" dirty="0" smtClean="0">
                <a:solidFill>
                  <a:schemeClr val="tx1"/>
                </a:solidFill>
              </a:rPr>
              <a:t>Where Ellen White’s </a:t>
            </a:r>
            <a:br>
              <a:rPr lang="en-US" sz="3200" b="1" dirty="0" smtClean="0">
                <a:solidFill>
                  <a:schemeClr val="tx1"/>
                </a:solidFill>
              </a:rPr>
            </a:br>
            <a:r>
              <a:rPr lang="en-US" sz="3200" b="1" dirty="0" smtClean="0">
                <a:solidFill>
                  <a:schemeClr val="tx1"/>
                </a:solidFill>
              </a:rPr>
              <a:t>Writings Fit</a:t>
            </a:r>
            <a:endParaRPr lang="en-US" sz="3200" b="1" dirty="0">
              <a:solidFill>
                <a:schemeClr val="tx1"/>
              </a:solidFill>
            </a:endParaRPr>
          </a:p>
        </p:txBody>
      </p:sp>
      <p:cxnSp>
        <p:nvCxnSpPr>
          <p:cNvPr id="4" name="Straight Connector 3"/>
          <p:cNvCxnSpPr/>
          <p:nvPr/>
        </p:nvCxnSpPr>
        <p:spPr>
          <a:xfrm>
            <a:off x="9906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19200" y="5105400"/>
            <a:ext cx="6629400" cy="1015663"/>
          </a:xfrm>
          <a:prstGeom prst="rect">
            <a:avLst/>
          </a:prstGeom>
          <a:noFill/>
        </p:spPr>
        <p:txBody>
          <a:bodyPr wrap="square" rtlCol="0">
            <a:spAutoFit/>
          </a:bodyPr>
          <a:lstStyle/>
          <a:p>
            <a:r>
              <a:rPr lang="en-US" sz="2800" b="1" dirty="0" smtClean="0"/>
              <a:t>Regular</a:t>
            </a:r>
            <a:r>
              <a:rPr lang="en-US" sz="3200" b="1" dirty="0" smtClean="0"/>
              <a:t> writings – non-</a:t>
            </a:r>
            <a:r>
              <a:rPr lang="en-US" sz="2800" b="1" dirty="0" smtClean="0"/>
              <a:t>inspired</a:t>
            </a:r>
            <a:endParaRPr lang="en-US" sz="3200" b="1" dirty="0"/>
          </a:p>
        </p:txBody>
      </p:sp>
      <p:sp>
        <p:nvSpPr>
          <p:cNvPr id="7" name="TextBox 6"/>
          <p:cNvSpPr txBox="1"/>
          <p:nvPr/>
        </p:nvSpPr>
        <p:spPr>
          <a:xfrm>
            <a:off x="1219200" y="3200400"/>
            <a:ext cx="6629400" cy="954107"/>
          </a:xfrm>
          <a:prstGeom prst="rect">
            <a:avLst/>
          </a:prstGeom>
          <a:noFill/>
        </p:spPr>
        <p:txBody>
          <a:bodyPr wrap="square" rtlCol="0">
            <a:spAutoFit/>
          </a:bodyPr>
          <a:lstStyle/>
          <a:p>
            <a:r>
              <a:rPr lang="en-US" sz="2800" b="1" dirty="0" smtClean="0"/>
              <a:t>Non-Canonical writings/Ellen White’s writings</a:t>
            </a:r>
            <a:endParaRPr lang="en-US" sz="2800" b="1" dirty="0"/>
          </a:p>
        </p:txBody>
      </p:sp>
      <p:grpSp>
        <p:nvGrpSpPr>
          <p:cNvPr id="3" name="Group 11"/>
          <p:cNvGrpSpPr/>
          <p:nvPr/>
        </p:nvGrpSpPr>
        <p:grpSpPr>
          <a:xfrm>
            <a:off x="381000" y="1600200"/>
            <a:ext cx="7848600" cy="1390650"/>
            <a:chOff x="381000" y="1600200"/>
            <a:chExt cx="7848600" cy="1390650"/>
          </a:xfrm>
        </p:grpSpPr>
        <p:sp>
          <p:nvSpPr>
            <p:cNvPr id="5" name="TextBox 4"/>
            <p:cNvSpPr txBox="1"/>
            <p:nvPr/>
          </p:nvSpPr>
          <p:spPr>
            <a:xfrm>
              <a:off x="1600200" y="1828800"/>
              <a:ext cx="6629400" cy="584775"/>
            </a:xfrm>
            <a:prstGeom prst="rect">
              <a:avLst/>
            </a:prstGeom>
            <a:noFill/>
          </p:spPr>
          <p:txBody>
            <a:bodyPr wrap="square" rtlCol="0">
              <a:spAutoFit/>
            </a:bodyPr>
            <a:lstStyle/>
            <a:p>
              <a:r>
                <a:rPr lang="en-US" sz="3200" b="1" dirty="0" smtClean="0"/>
                <a:t>The Bible as a closed canon</a:t>
              </a:r>
              <a:endParaRPr lang="en-US" sz="3200" b="1" dirty="0"/>
            </a:p>
          </p:txBody>
        </p:sp>
        <p:pic>
          <p:nvPicPr>
            <p:cNvPr id="56322" name="Picture 2" descr="http://www.genesis.net.au/~bible/bible.gif"/>
            <p:cNvPicPr>
              <a:picLocks noChangeAspect="1" noChangeArrowheads="1"/>
            </p:cNvPicPr>
            <p:nvPr/>
          </p:nvPicPr>
          <p:blipFill>
            <a:blip r:embed="rId3"/>
            <a:srcRect/>
            <a:stretch>
              <a:fillRect/>
            </a:stretch>
          </p:blipFill>
          <p:spPr bwMode="auto">
            <a:xfrm>
              <a:off x="381000" y="1600200"/>
              <a:ext cx="1468932" cy="1390650"/>
            </a:xfrm>
            <a:prstGeom prst="rect">
              <a:avLst/>
            </a:prstGeom>
            <a:noFill/>
          </p:spPr>
        </p:pic>
      </p:grpSp>
      <p:grpSp>
        <p:nvGrpSpPr>
          <p:cNvPr id="8" name="Group 13"/>
          <p:cNvGrpSpPr/>
          <p:nvPr/>
        </p:nvGrpSpPr>
        <p:grpSpPr>
          <a:xfrm>
            <a:off x="1143000" y="4495800"/>
            <a:ext cx="6934200" cy="414754"/>
            <a:chOff x="1143000" y="4495800"/>
            <a:chExt cx="6934200" cy="414754"/>
          </a:xfrm>
        </p:grpSpPr>
        <p:sp>
          <p:nvSpPr>
            <p:cNvPr id="13" name="Rectangle 12"/>
            <p:cNvSpPr/>
            <p:nvPr/>
          </p:nvSpPr>
          <p:spPr>
            <a:xfrm>
              <a:off x="1143000" y="4495800"/>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4572000"/>
              <a:ext cx="6934200" cy="338554"/>
            </a:xfrm>
            <a:prstGeom prst="rect">
              <a:avLst/>
            </a:prstGeom>
            <a:noFill/>
          </p:spPr>
          <p:txBody>
            <a:bodyPr wrap="square" rtlCol="0">
              <a:spAutoFit/>
            </a:bodyPr>
            <a:lstStyle/>
            <a:p>
              <a:pPr algn="ctr"/>
              <a:r>
                <a:rPr lang="en-US" sz="1600" b="1" dirty="0" smtClean="0">
                  <a:solidFill>
                    <a:schemeClr val="bg1"/>
                  </a:solidFill>
                </a:rPr>
                <a:t>Demarcation Line of Inspiration</a:t>
              </a:r>
              <a:endParaRPr lang="en-US" sz="1600" b="1" dirty="0">
                <a:solidFill>
                  <a:schemeClr val="bg1"/>
                </a:solidFill>
              </a:endParaRPr>
            </a:p>
          </p:txBody>
        </p:sp>
      </p:grpSp>
      <p:sp>
        <p:nvSpPr>
          <p:cNvPr id="14" name="Down Arrow 13"/>
          <p:cNvSpPr/>
          <p:nvPr/>
        </p:nvSpPr>
        <p:spPr>
          <a:xfrm flipH="1">
            <a:off x="1981200" y="2362200"/>
            <a:ext cx="381000" cy="8382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1981200" y="4191000"/>
            <a:ext cx="381000" cy="99060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7" grpId="0"/>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Where Ellen White’s </a:t>
            </a:r>
            <a:br>
              <a:rPr lang="en-US" sz="3200" b="1" dirty="0" smtClean="0">
                <a:solidFill>
                  <a:schemeClr val="tx1"/>
                </a:solidFill>
              </a:rPr>
            </a:br>
            <a:r>
              <a:rPr lang="en-US" sz="3200" b="1" dirty="0" smtClean="0">
                <a:solidFill>
                  <a:schemeClr val="tx1"/>
                </a:solidFill>
              </a:rPr>
              <a:t>Writings Fit</a:t>
            </a:r>
            <a:endParaRPr lang="en-US" sz="3200" b="1" dirty="0">
              <a:solidFill>
                <a:schemeClr val="tx1"/>
              </a:solidFill>
            </a:endParaRPr>
          </a:p>
        </p:txBody>
      </p:sp>
      <p:cxnSp>
        <p:nvCxnSpPr>
          <p:cNvPr id="4" name="Straight Connector 3"/>
          <p:cNvCxnSpPr/>
          <p:nvPr/>
        </p:nvCxnSpPr>
        <p:spPr>
          <a:xfrm>
            <a:off x="9906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19200" y="5105400"/>
            <a:ext cx="6629400" cy="1015663"/>
          </a:xfrm>
          <a:prstGeom prst="rect">
            <a:avLst/>
          </a:prstGeom>
          <a:noFill/>
        </p:spPr>
        <p:txBody>
          <a:bodyPr wrap="square" rtlCol="0">
            <a:spAutoFit/>
          </a:bodyPr>
          <a:lstStyle/>
          <a:p>
            <a:r>
              <a:rPr lang="en-US" sz="2800" b="1" dirty="0" smtClean="0"/>
              <a:t>Regular</a:t>
            </a:r>
            <a:r>
              <a:rPr lang="en-US" sz="3200" b="1" dirty="0" smtClean="0"/>
              <a:t> writings – non-</a:t>
            </a:r>
            <a:r>
              <a:rPr lang="en-US" sz="2800" b="1" dirty="0" smtClean="0"/>
              <a:t>inspired</a:t>
            </a:r>
            <a:endParaRPr lang="en-US" sz="3200" b="1" dirty="0"/>
          </a:p>
        </p:txBody>
      </p:sp>
      <p:sp>
        <p:nvSpPr>
          <p:cNvPr id="7" name="TextBox 6"/>
          <p:cNvSpPr txBox="1"/>
          <p:nvPr/>
        </p:nvSpPr>
        <p:spPr>
          <a:xfrm>
            <a:off x="1219200" y="3200400"/>
            <a:ext cx="6629400" cy="954107"/>
          </a:xfrm>
          <a:prstGeom prst="rect">
            <a:avLst/>
          </a:prstGeom>
          <a:noFill/>
        </p:spPr>
        <p:txBody>
          <a:bodyPr wrap="square" rtlCol="0">
            <a:spAutoFit/>
          </a:bodyPr>
          <a:lstStyle/>
          <a:p>
            <a:r>
              <a:rPr lang="en-US" sz="2800" b="1" dirty="0" smtClean="0"/>
              <a:t>Non-Canonical writings/Ellen White’s writings</a:t>
            </a:r>
            <a:endParaRPr lang="en-US" sz="2800" b="1" dirty="0"/>
          </a:p>
        </p:txBody>
      </p:sp>
      <p:grpSp>
        <p:nvGrpSpPr>
          <p:cNvPr id="12" name="Group 11"/>
          <p:cNvGrpSpPr/>
          <p:nvPr/>
        </p:nvGrpSpPr>
        <p:grpSpPr>
          <a:xfrm>
            <a:off x="381000" y="1600200"/>
            <a:ext cx="7848600" cy="1390650"/>
            <a:chOff x="381000" y="1600200"/>
            <a:chExt cx="7848600" cy="1390650"/>
          </a:xfrm>
        </p:grpSpPr>
        <p:sp>
          <p:nvSpPr>
            <p:cNvPr id="5" name="TextBox 4"/>
            <p:cNvSpPr txBox="1"/>
            <p:nvPr/>
          </p:nvSpPr>
          <p:spPr>
            <a:xfrm>
              <a:off x="1600200" y="1828800"/>
              <a:ext cx="6629400" cy="584775"/>
            </a:xfrm>
            <a:prstGeom prst="rect">
              <a:avLst/>
            </a:prstGeom>
            <a:noFill/>
          </p:spPr>
          <p:txBody>
            <a:bodyPr wrap="square" rtlCol="0">
              <a:spAutoFit/>
            </a:bodyPr>
            <a:lstStyle/>
            <a:p>
              <a:r>
                <a:rPr lang="en-US" sz="3200" b="1" dirty="0" smtClean="0"/>
                <a:t>The Bible as a closed canon</a:t>
              </a:r>
              <a:endParaRPr lang="en-US" sz="3200" b="1" dirty="0"/>
            </a:p>
          </p:txBody>
        </p:sp>
        <p:pic>
          <p:nvPicPr>
            <p:cNvPr id="56322" name="Picture 2" descr="http://www.genesis.net.au/~bible/bible.gif"/>
            <p:cNvPicPr>
              <a:picLocks noChangeAspect="1" noChangeArrowheads="1"/>
            </p:cNvPicPr>
            <p:nvPr/>
          </p:nvPicPr>
          <p:blipFill>
            <a:blip r:embed="rId3"/>
            <a:srcRect/>
            <a:stretch>
              <a:fillRect/>
            </a:stretch>
          </p:blipFill>
          <p:spPr bwMode="auto">
            <a:xfrm>
              <a:off x="381000" y="1600200"/>
              <a:ext cx="1468932" cy="1390650"/>
            </a:xfrm>
            <a:prstGeom prst="rect">
              <a:avLst/>
            </a:prstGeom>
            <a:noFill/>
          </p:spPr>
        </p:pic>
      </p:grpSp>
      <p:grpSp>
        <p:nvGrpSpPr>
          <p:cNvPr id="14" name="Group 13"/>
          <p:cNvGrpSpPr/>
          <p:nvPr/>
        </p:nvGrpSpPr>
        <p:grpSpPr>
          <a:xfrm>
            <a:off x="1143000" y="4495800"/>
            <a:ext cx="6934200" cy="414754"/>
            <a:chOff x="1143000" y="4495800"/>
            <a:chExt cx="6934200" cy="414754"/>
          </a:xfrm>
        </p:grpSpPr>
        <p:sp>
          <p:nvSpPr>
            <p:cNvPr id="13" name="Rectangle 12"/>
            <p:cNvSpPr/>
            <p:nvPr/>
          </p:nvSpPr>
          <p:spPr>
            <a:xfrm>
              <a:off x="1143000" y="4495800"/>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4572000"/>
              <a:ext cx="6934200" cy="338554"/>
            </a:xfrm>
            <a:prstGeom prst="rect">
              <a:avLst/>
            </a:prstGeom>
            <a:noFill/>
          </p:spPr>
          <p:txBody>
            <a:bodyPr wrap="square" rtlCol="0">
              <a:spAutoFit/>
            </a:bodyPr>
            <a:lstStyle/>
            <a:p>
              <a:pPr algn="ctr"/>
              <a:r>
                <a:rPr lang="en-US" sz="1600" b="1" dirty="0" smtClean="0">
                  <a:solidFill>
                    <a:schemeClr val="bg1"/>
                  </a:solidFill>
                </a:rPr>
                <a:t>Demarcation Line of Inspiration</a:t>
              </a:r>
              <a:endParaRPr lang="en-US" sz="1600" b="1" dirty="0">
                <a:solidFill>
                  <a:schemeClr val="bg1"/>
                </a:solidFill>
              </a:endParaRPr>
            </a:p>
          </p:txBody>
        </p:sp>
      </p:grpSp>
      <p:sp>
        <p:nvSpPr>
          <p:cNvPr id="16" name="TextBox 15"/>
          <p:cNvSpPr txBox="1"/>
          <p:nvPr/>
        </p:nvSpPr>
        <p:spPr>
          <a:xfrm>
            <a:off x="228600" y="1905000"/>
            <a:ext cx="3124200" cy="707886"/>
          </a:xfrm>
          <a:prstGeom prst="rect">
            <a:avLst/>
          </a:prstGeom>
          <a:solidFill>
            <a:srgbClr val="FFC000"/>
          </a:solidFill>
        </p:spPr>
        <p:txBody>
          <a:bodyPr wrap="square" rtlCol="0">
            <a:spAutoFit/>
          </a:bodyPr>
          <a:lstStyle/>
          <a:p>
            <a:r>
              <a:rPr lang="en-US" sz="2000" b="1" dirty="0" smtClean="0"/>
              <a:t>Absolute authority</a:t>
            </a:r>
          </a:p>
          <a:p>
            <a:r>
              <a:rPr lang="en-US" sz="2000" b="1" dirty="0" smtClean="0"/>
              <a:t>Testing tool</a:t>
            </a:r>
            <a:endParaRPr lang="en-US" dirty="0"/>
          </a:p>
        </p:txBody>
      </p:sp>
      <p:sp>
        <p:nvSpPr>
          <p:cNvPr id="17" name="TextBox 16"/>
          <p:cNvSpPr txBox="1"/>
          <p:nvPr/>
        </p:nvSpPr>
        <p:spPr>
          <a:xfrm>
            <a:off x="5181600" y="2971800"/>
            <a:ext cx="3124200" cy="1015663"/>
          </a:xfrm>
          <a:prstGeom prst="rect">
            <a:avLst/>
          </a:prstGeom>
          <a:solidFill>
            <a:srgbClr val="FFC000"/>
          </a:solidFill>
        </p:spPr>
        <p:txBody>
          <a:bodyPr wrap="square" rtlCol="0">
            <a:spAutoFit/>
          </a:bodyPr>
          <a:lstStyle/>
          <a:p>
            <a:pPr>
              <a:buFont typeface="Arial" pitchFamily="34" charset="0"/>
              <a:buChar char="•"/>
            </a:pPr>
            <a:r>
              <a:rPr lang="en-US" sz="2000" b="1" dirty="0" smtClean="0"/>
              <a:t>Subject to the Bible</a:t>
            </a:r>
          </a:p>
          <a:p>
            <a:pPr>
              <a:buFont typeface="Arial" pitchFamily="34" charset="0"/>
              <a:buChar char="•"/>
            </a:pPr>
            <a:r>
              <a:rPr lang="en-US" sz="2000" b="1" dirty="0" smtClean="0"/>
              <a:t>Not subject to non-inspired writings</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animBg="1"/>
      <p:bldP spid="17" grpId="0" animBg="1"/>
      <p:bldP spid="1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3429000"/>
            <a:ext cx="5486400" cy="2514600"/>
          </a:xfrm>
        </p:spPr>
        <p:txBody>
          <a:bodyPr>
            <a:normAutofit/>
          </a:bodyPr>
          <a:lstStyle/>
          <a:p>
            <a:pPr algn="l"/>
            <a:r>
              <a:rPr lang="en-US" sz="3600" b="1" dirty="0" smtClean="0">
                <a:solidFill>
                  <a:schemeClr val="tx1"/>
                </a:solidFill>
                <a:latin typeface="Antique Oakland" pitchFamily="34" charset="0"/>
              </a:rPr>
              <a:t>Friday</a:t>
            </a:r>
            <a:r>
              <a:rPr lang="en-US" sz="3600" b="1" dirty="0" smtClean="0">
                <a:solidFill>
                  <a:schemeClr val="tx1"/>
                </a:solidFill>
                <a:latin typeface="Antique Oakland" pitchFamily="34" charset="0"/>
              </a:rPr>
              <a:t> – What Seventh-day Adventist Affirm and Deny</a:t>
            </a:r>
            <a:endParaRPr lang="en-US" sz="3600" dirty="0">
              <a:solidFill>
                <a:schemeClr val="tx1"/>
              </a:solidFill>
              <a:latin typeface="Antique Oakland" pitchFamily="34" charset="0"/>
            </a:endParaRPr>
          </a:p>
        </p:txBody>
      </p:sp>
      <p:sp>
        <p:nvSpPr>
          <p:cNvPr id="2" name="Title 1"/>
          <p:cNvSpPr>
            <a:spLocks noGrp="1"/>
          </p:cNvSpPr>
          <p:nvPr>
            <p:ph type="ctrTitle"/>
          </p:nvPr>
        </p:nvSpPr>
        <p:spPr>
          <a:xfrm>
            <a:off x="0" y="1524000"/>
            <a:ext cx="9144000" cy="1470025"/>
          </a:xfrm>
        </p:spPr>
        <p:txBody>
          <a:bodyPr>
            <a:normAutofit fontScale="90000"/>
          </a:bodyPr>
          <a:lstStyle/>
          <a:p>
            <a:r>
              <a:rPr sz="5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Authority of Prophets</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descr="L:\VOP Hong Kong 2008\Sabbath School Teaching\image-2.jpg"/>
          <p:cNvPicPr>
            <a:picLocks noChangeAspect="1" noChangeArrowheads="1"/>
          </p:cNvPicPr>
          <p:nvPr/>
        </p:nvPicPr>
        <p:blipFill>
          <a:blip r:embed="rId3"/>
          <a:srcRect/>
          <a:stretch>
            <a:fillRect/>
          </a:stretch>
        </p:blipFill>
        <p:spPr bwMode="auto">
          <a:xfrm>
            <a:off x="381000" y="2895600"/>
            <a:ext cx="2438400" cy="3514811"/>
          </a:xfrm>
          <a:prstGeom prst="rect">
            <a:avLst/>
          </a:prstGeom>
          <a:noFill/>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579438"/>
          </a:xfrm>
        </p:spPr>
        <p:txBody>
          <a:bodyPr>
            <a:normAutofit/>
          </a:bodyPr>
          <a:lstStyle/>
          <a:p>
            <a:r>
              <a:rPr lang="en-US" sz="2800" b="1" dirty="0" smtClean="0">
                <a:solidFill>
                  <a:schemeClr val="tx1"/>
                </a:solidFill>
              </a:rPr>
              <a:t>What Seventh-day Adventists Affirm</a:t>
            </a:r>
            <a:endParaRPr lang="en-US" sz="2800" b="1" dirty="0">
              <a:solidFill>
                <a:schemeClr val="tx1"/>
              </a:solidFill>
            </a:endParaRPr>
          </a:p>
        </p:txBody>
      </p:sp>
      <p:sp>
        <p:nvSpPr>
          <p:cNvPr id="3" name="Content Placeholder 2"/>
          <p:cNvSpPr>
            <a:spLocks noGrp="1"/>
          </p:cNvSpPr>
          <p:nvPr>
            <p:ph sz="quarter" idx="1"/>
          </p:nvPr>
        </p:nvSpPr>
        <p:spPr>
          <a:xfrm>
            <a:off x="762000" y="1219200"/>
            <a:ext cx="7772400" cy="5181600"/>
          </a:xfrm>
        </p:spPr>
        <p:txBody>
          <a:bodyPr>
            <a:normAutofit fontScale="92500" lnSpcReduction="20000"/>
          </a:bodyPr>
          <a:lstStyle/>
          <a:p>
            <a:pPr marL="514350" indent="-514350">
              <a:buFont typeface="+mj-lt"/>
              <a:buAutoNum type="arabicPeriod"/>
            </a:pPr>
            <a:r>
              <a:rPr lang="en-US" dirty="0" smtClean="0"/>
              <a:t>The Bible is divinely inspired.</a:t>
            </a:r>
          </a:p>
          <a:p>
            <a:pPr marL="514350" indent="-514350">
              <a:buFont typeface="+mj-lt"/>
              <a:buAutoNum type="arabicPeriod"/>
            </a:pPr>
            <a:r>
              <a:rPr lang="en-US" dirty="0" smtClean="0"/>
              <a:t>The canon has 66 books.</a:t>
            </a:r>
          </a:p>
          <a:p>
            <a:pPr marL="514350" indent="-514350">
              <a:buFont typeface="+mj-lt"/>
              <a:buAutoNum type="arabicPeriod"/>
            </a:pPr>
            <a:r>
              <a:rPr lang="en-US" dirty="0" smtClean="0"/>
              <a:t>The Bible is final authority.</a:t>
            </a:r>
          </a:p>
          <a:p>
            <a:pPr marL="514350" indent="-514350">
              <a:buFont typeface="+mj-lt"/>
              <a:buAutoNum type="arabicPeriod"/>
            </a:pPr>
            <a:r>
              <a:rPr lang="en-US" dirty="0" smtClean="0"/>
              <a:t>The Bible is the Word of God in human language.</a:t>
            </a:r>
          </a:p>
          <a:p>
            <a:pPr marL="514350" indent="-514350">
              <a:buFont typeface="+mj-lt"/>
              <a:buAutoNum type="arabicPeriod"/>
            </a:pPr>
            <a:r>
              <a:rPr lang="en-US" dirty="0" smtClean="0"/>
              <a:t>The Bible teaches affirms the gift of prophecy.</a:t>
            </a:r>
          </a:p>
          <a:p>
            <a:pPr marL="514350" indent="-514350">
              <a:buFont typeface="+mj-lt"/>
              <a:buAutoNum type="arabicPeriod"/>
            </a:pPr>
            <a:r>
              <a:rPr lang="en-US" dirty="0" smtClean="0"/>
              <a:t>Ellen White had the gift of prophecy.</a:t>
            </a:r>
          </a:p>
          <a:p>
            <a:pPr marL="514350" indent="-514350">
              <a:buFont typeface="+mj-lt"/>
              <a:buAutoNum type="arabicPeriod"/>
            </a:pPr>
            <a:r>
              <a:rPr lang="en-US" dirty="0" smtClean="0"/>
              <a:t>Her writings are authoritative.</a:t>
            </a:r>
          </a:p>
          <a:p>
            <a:pPr marL="514350" indent="-514350">
              <a:buFont typeface="+mj-lt"/>
              <a:buAutoNum type="arabicPeriod"/>
            </a:pPr>
            <a:r>
              <a:rPr lang="en-US" dirty="0" smtClean="0"/>
              <a:t>Her writings provide guidance in understanding scripture.</a:t>
            </a:r>
          </a:p>
          <a:p>
            <a:pPr marL="514350" indent="-514350">
              <a:buFont typeface="+mj-lt"/>
              <a:buAutoNum type="arabicPeriod"/>
            </a:pPr>
            <a:r>
              <a:rPr lang="en-US" dirty="0" smtClean="0"/>
              <a:t>The acceptance of her gift is important to the church.</a:t>
            </a:r>
          </a:p>
          <a:p>
            <a:pPr marL="514350" indent="-514350">
              <a:buFont typeface="+mj-lt"/>
              <a:buAutoNum type="arabicPeriod"/>
            </a:pPr>
            <a:r>
              <a:rPr lang="en-US" dirty="0" smtClean="0"/>
              <a:t>Ellen White’s use of literary resources is the same as the Bible writers.</a:t>
            </a:r>
          </a:p>
        </p:txBody>
      </p:sp>
      <p:cxnSp>
        <p:nvCxnSpPr>
          <p:cNvPr id="4" name="Straight Connector 3"/>
          <p:cNvCxnSpPr/>
          <p:nvPr/>
        </p:nvCxnSpPr>
        <p:spPr>
          <a:xfrm>
            <a:off x="1447800" y="9906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3657600"/>
            <a:ext cx="5486400" cy="2514600"/>
          </a:xfrm>
        </p:spPr>
        <p:txBody>
          <a:bodyPr>
            <a:normAutofit/>
          </a:bodyPr>
          <a:lstStyle/>
          <a:p>
            <a:pPr algn="l"/>
            <a:r>
              <a:rPr lang="en-US" sz="3600" b="1" dirty="0" smtClean="0">
                <a:solidFill>
                  <a:schemeClr val="tx1"/>
                </a:solidFill>
                <a:latin typeface="Antique Oakland" pitchFamily="34" charset="0"/>
              </a:rPr>
              <a:t>Sunday – The Prophet as God’s Mouthpiece</a:t>
            </a:r>
            <a:endParaRPr lang="en-US" sz="3600" dirty="0">
              <a:solidFill>
                <a:schemeClr val="tx1"/>
              </a:solidFill>
              <a:latin typeface="Antique Oakland" pitchFamily="34" charset="0"/>
            </a:endParaRPr>
          </a:p>
        </p:txBody>
      </p:sp>
      <p:sp>
        <p:nvSpPr>
          <p:cNvPr id="2" name="Title 1"/>
          <p:cNvSpPr>
            <a:spLocks noGrp="1"/>
          </p:cNvSpPr>
          <p:nvPr>
            <p:ph type="ctrTitle"/>
          </p:nvPr>
        </p:nvSpPr>
        <p:spPr>
          <a:xfrm>
            <a:off x="0" y="1524000"/>
            <a:ext cx="9144000" cy="1470025"/>
          </a:xfrm>
        </p:spPr>
        <p:txBody>
          <a:bodyPr>
            <a:normAutofit fontScale="90000"/>
          </a:bodyPr>
          <a:lstStyle/>
          <a:p>
            <a:r>
              <a:rPr sz="5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Authority of Prophets</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descr="L:\VOP Hong Kong 2008\Sabbath School Teaching\image-2.jpg"/>
          <p:cNvPicPr>
            <a:picLocks noChangeAspect="1" noChangeArrowheads="1"/>
          </p:cNvPicPr>
          <p:nvPr/>
        </p:nvPicPr>
        <p:blipFill>
          <a:blip r:embed="rId3"/>
          <a:srcRect/>
          <a:stretch>
            <a:fillRect/>
          </a:stretch>
        </p:blipFill>
        <p:spPr bwMode="auto">
          <a:xfrm>
            <a:off x="381000" y="2895600"/>
            <a:ext cx="2438400" cy="3514811"/>
          </a:xfrm>
          <a:prstGeom prst="rect">
            <a:avLst/>
          </a:prstGeom>
          <a:noFill/>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579438"/>
          </a:xfrm>
        </p:spPr>
        <p:txBody>
          <a:bodyPr>
            <a:normAutofit/>
          </a:bodyPr>
          <a:lstStyle/>
          <a:p>
            <a:r>
              <a:rPr lang="en-US" sz="2800" b="1" dirty="0" smtClean="0">
                <a:solidFill>
                  <a:schemeClr val="tx1"/>
                </a:solidFill>
              </a:rPr>
              <a:t>What Seventh-day Adventists Deny</a:t>
            </a:r>
            <a:endParaRPr lang="en-US" sz="2800" b="1" dirty="0">
              <a:solidFill>
                <a:schemeClr val="tx1"/>
              </a:solidFill>
            </a:endParaRPr>
          </a:p>
        </p:txBody>
      </p:sp>
      <p:sp>
        <p:nvSpPr>
          <p:cNvPr id="3" name="Content Placeholder 2"/>
          <p:cNvSpPr>
            <a:spLocks noGrp="1"/>
          </p:cNvSpPr>
          <p:nvPr>
            <p:ph sz="quarter" idx="1"/>
          </p:nvPr>
        </p:nvSpPr>
        <p:spPr>
          <a:xfrm>
            <a:off x="762000" y="1219200"/>
            <a:ext cx="7772400" cy="5181600"/>
          </a:xfrm>
        </p:spPr>
        <p:txBody>
          <a:bodyPr>
            <a:normAutofit lnSpcReduction="10000"/>
          </a:bodyPr>
          <a:lstStyle/>
          <a:p>
            <a:pPr marL="514350" indent="-514350">
              <a:buFont typeface="+mj-lt"/>
              <a:buAutoNum type="arabicPeriod"/>
            </a:pPr>
            <a:r>
              <a:rPr lang="en-US" dirty="0" smtClean="0"/>
              <a:t>That there are degrees of inspiration.</a:t>
            </a:r>
          </a:p>
          <a:p>
            <a:pPr marL="514350" indent="-514350">
              <a:buFont typeface="+mj-lt"/>
              <a:buAutoNum type="arabicPeriod"/>
            </a:pPr>
            <a:r>
              <a:rPr lang="en-US" dirty="0" smtClean="0"/>
              <a:t>Ellen White’s writings are an addition to the canon of Scripture. </a:t>
            </a:r>
          </a:p>
          <a:p>
            <a:pPr marL="514350" indent="-514350">
              <a:buFont typeface="+mj-lt"/>
              <a:buAutoNum type="arabicPeriod"/>
            </a:pPr>
            <a:r>
              <a:rPr lang="en-US" dirty="0" smtClean="0"/>
              <a:t>That Ellen White’s writings have the same authority as Scripture.</a:t>
            </a:r>
          </a:p>
          <a:p>
            <a:pPr marL="514350" indent="-514350">
              <a:buFont typeface="+mj-lt"/>
              <a:buAutoNum type="arabicPeriod"/>
            </a:pPr>
            <a:r>
              <a:rPr lang="en-US" dirty="0" smtClean="0"/>
              <a:t>That Ellen White’s writings are the foundation of doctrine.</a:t>
            </a:r>
            <a:endParaRPr lang="en-US" dirty="0" smtClean="0"/>
          </a:p>
          <a:p>
            <a:pPr marL="514350" indent="-514350">
              <a:buFont typeface="+mj-lt"/>
              <a:buAutoNum type="arabicPeriod"/>
            </a:pPr>
            <a:r>
              <a:rPr lang="en-US" dirty="0" smtClean="0"/>
              <a:t>That the study of Ellen White’s writings replaces the study of Scripture.</a:t>
            </a:r>
          </a:p>
          <a:p>
            <a:pPr marL="514350" indent="-514350">
              <a:buFont typeface="+mj-lt"/>
              <a:buAutoNum type="arabicPeriod"/>
            </a:pPr>
            <a:r>
              <a:rPr lang="en-US" dirty="0" smtClean="0"/>
              <a:t>That Scripture can only be understood through the </a:t>
            </a:r>
            <a:r>
              <a:rPr lang="en-US" dirty="0" err="1" smtClean="0"/>
              <a:t>lense</a:t>
            </a:r>
            <a:r>
              <a:rPr lang="en-US" dirty="0" smtClean="0"/>
              <a:t> of Ellen White’s writings.</a:t>
            </a:r>
          </a:p>
        </p:txBody>
      </p:sp>
      <p:cxnSp>
        <p:nvCxnSpPr>
          <p:cNvPr id="4" name="Straight Connector 3"/>
          <p:cNvCxnSpPr/>
          <p:nvPr/>
        </p:nvCxnSpPr>
        <p:spPr>
          <a:xfrm>
            <a:off x="1447800" y="9906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579438"/>
          </a:xfrm>
        </p:spPr>
        <p:txBody>
          <a:bodyPr>
            <a:normAutofit/>
          </a:bodyPr>
          <a:lstStyle/>
          <a:p>
            <a:r>
              <a:rPr lang="en-US" sz="2800" b="1" dirty="0" smtClean="0">
                <a:solidFill>
                  <a:schemeClr val="tx1"/>
                </a:solidFill>
              </a:rPr>
              <a:t>What Seventh-day Adventists Deny</a:t>
            </a:r>
            <a:endParaRPr lang="en-US" sz="2800" b="1" dirty="0">
              <a:solidFill>
                <a:schemeClr val="tx1"/>
              </a:solidFill>
            </a:endParaRPr>
          </a:p>
        </p:txBody>
      </p:sp>
      <p:sp>
        <p:nvSpPr>
          <p:cNvPr id="3" name="Content Placeholder 2"/>
          <p:cNvSpPr>
            <a:spLocks noGrp="1"/>
          </p:cNvSpPr>
          <p:nvPr>
            <p:ph sz="quarter" idx="1"/>
          </p:nvPr>
        </p:nvSpPr>
        <p:spPr>
          <a:xfrm>
            <a:off x="762000" y="1447800"/>
            <a:ext cx="7772400" cy="3810000"/>
          </a:xfrm>
        </p:spPr>
        <p:txBody>
          <a:bodyPr>
            <a:normAutofit/>
          </a:bodyPr>
          <a:lstStyle/>
          <a:p>
            <a:pPr marL="514350" indent="-514350">
              <a:buFont typeface="+mj-lt"/>
              <a:buAutoNum type="arabicPeriod" startAt="7"/>
            </a:pPr>
            <a:r>
              <a:rPr lang="en-US" dirty="0" smtClean="0"/>
              <a:t>That the writings of Ellen White exhaust the meaning of Scripture.</a:t>
            </a:r>
          </a:p>
          <a:p>
            <a:pPr marL="514350" indent="-514350">
              <a:buFont typeface="+mj-lt"/>
              <a:buAutoNum type="arabicPeriod" startAt="7"/>
            </a:pPr>
            <a:r>
              <a:rPr lang="en-US" dirty="0" smtClean="0"/>
              <a:t>Ellen White’s writings are essential for society in general.</a:t>
            </a:r>
          </a:p>
          <a:p>
            <a:pPr marL="514350" indent="-514350">
              <a:buFont typeface="+mj-lt"/>
              <a:buAutoNum type="arabicPeriod" startAt="7"/>
            </a:pPr>
            <a:r>
              <a:rPr lang="en-US" dirty="0" smtClean="0"/>
              <a:t>That Ellen White’s writings are the product of mere Christian piety.</a:t>
            </a:r>
          </a:p>
          <a:p>
            <a:pPr marL="514350" indent="-514350">
              <a:buFont typeface="+mj-lt"/>
              <a:buAutoNum type="arabicPeriod" startAt="7"/>
            </a:pPr>
            <a:r>
              <a:rPr lang="en-US" dirty="0" smtClean="0"/>
              <a:t>That her use of literary sources negates her inspiration. </a:t>
            </a:r>
          </a:p>
        </p:txBody>
      </p:sp>
      <p:cxnSp>
        <p:nvCxnSpPr>
          <p:cNvPr id="4" name="Straight Connector 3"/>
          <p:cNvCxnSpPr/>
          <p:nvPr/>
        </p:nvCxnSpPr>
        <p:spPr>
          <a:xfrm>
            <a:off x="1447800" y="9906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 Process of Inspiration</a:t>
            </a:r>
            <a:endParaRPr lang="en-US" b="1" dirty="0">
              <a:solidFill>
                <a:schemeClr val="tx1"/>
              </a:solidFill>
            </a:endParaRPr>
          </a:p>
        </p:txBody>
      </p:sp>
      <p:sp>
        <p:nvSpPr>
          <p:cNvPr id="3" name="Content Placeholder 2"/>
          <p:cNvSpPr>
            <a:spLocks noGrp="1"/>
          </p:cNvSpPr>
          <p:nvPr>
            <p:ph sz="quarter" idx="1"/>
          </p:nvPr>
        </p:nvSpPr>
        <p:spPr>
          <a:xfrm>
            <a:off x="914400" y="1600200"/>
            <a:ext cx="7772400" cy="2362200"/>
          </a:xfrm>
        </p:spPr>
        <p:txBody>
          <a:bodyPr>
            <a:normAutofit lnSpcReduction="10000"/>
          </a:bodyPr>
          <a:lstStyle/>
          <a:p>
            <a:r>
              <a:rPr lang="en-US" b="1" dirty="0" smtClean="0"/>
              <a:t>Revelation 1:1, 2  </a:t>
            </a:r>
          </a:p>
          <a:p>
            <a:r>
              <a:rPr lang="en-US" sz="2400" dirty="0" smtClean="0"/>
              <a:t>“The revelation of Jesus Christ, which God gave him to show his servants what must soon take place. He made it known by sending his angel to his servant John, who testifies to everything he saw . . .” </a:t>
            </a:r>
          </a:p>
          <a:p>
            <a:endParaRPr lang="en-US" sz="2400" dirty="0" smtClean="0"/>
          </a:p>
        </p:txBody>
      </p:sp>
      <p:sp>
        <p:nvSpPr>
          <p:cNvPr id="5" name="TextBox 4"/>
          <p:cNvSpPr txBox="1"/>
          <p:nvPr/>
        </p:nvSpPr>
        <p:spPr>
          <a:xfrm>
            <a:off x="1066800" y="3962400"/>
            <a:ext cx="1295400" cy="523220"/>
          </a:xfrm>
          <a:prstGeom prst="rect">
            <a:avLst/>
          </a:prstGeom>
          <a:noFill/>
        </p:spPr>
        <p:txBody>
          <a:bodyPr wrap="square" rtlCol="0">
            <a:spAutoFit/>
          </a:bodyPr>
          <a:lstStyle/>
          <a:p>
            <a:r>
              <a:rPr lang="en-US" sz="2800" b="1" dirty="0" smtClean="0"/>
              <a:t>God</a:t>
            </a:r>
            <a:endParaRPr lang="en-US" sz="2800" b="1" dirty="0"/>
          </a:p>
        </p:txBody>
      </p:sp>
      <p:sp>
        <p:nvSpPr>
          <p:cNvPr id="7" name="TextBox 6"/>
          <p:cNvSpPr txBox="1"/>
          <p:nvPr/>
        </p:nvSpPr>
        <p:spPr>
          <a:xfrm>
            <a:off x="2209800" y="4419600"/>
            <a:ext cx="1295400" cy="523220"/>
          </a:xfrm>
          <a:prstGeom prst="rect">
            <a:avLst/>
          </a:prstGeom>
          <a:noFill/>
        </p:spPr>
        <p:txBody>
          <a:bodyPr wrap="square" rtlCol="0">
            <a:spAutoFit/>
          </a:bodyPr>
          <a:lstStyle/>
          <a:p>
            <a:r>
              <a:rPr lang="en-US" sz="2800" b="1" dirty="0" smtClean="0"/>
              <a:t>Jesus</a:t>
            </a:r>
            <a:endParaRPr lang="en-US" sz="2800" b="1" dirty="0"/>
          </a:p>
        </p:txBody>
      </p:sp>
      <p:sp>
        <p:nvSpPr>
          <p:cNvPr id="8" name="TextBox 7"/>
          <p:cNvSpPr txBox="1"/>
          <p:nvPr/>
        </p:nvSpPr>
        <p:spPr>
          <a:xfrm>
            <a:off x="3733800" y="4724400"/>
            <a:ext cx="1524000" cy="523220"/>
          </a:xfrm>
          <a:prstGeom prst="rect">
            <a:avLst/>
          </a:prstGeom>
          <a:noFill/>
        </p:spPr>
        <p:txBody>
          <a:bodyPr wrap="square" rtlCol="0">
            <a:spAutoFit/>
          </a:bodyPr>
          <a:lstStyle/>
          <a:p>
            <a:r>
              <a:rPr lang="en-US" sz="2800" b="1" dirty="0" smtClean="0"/>
              <a:t>Angel</a:t>
            </a:r>
            <a:endParaRPr lang="en-US" sz="2800" b="1" dirty="0"/>
          </a:p>
        </p:txBody>
      </p:sp>
      <p:sp>
        <p:nvSpPr>
          <p:cNvPr id="9" name="TextBox 8"/>
          <p:cNvSpPr txBox="1"/>
          <p:nvPr/>
        </p:nvSpPr>
        <p:spPr>
          <a:xfrm>
            <a:off x="5334000" y="5029200"/>
            <a:ext cx="1905000" cy="523220"/>
          </a:xfrm>
          <a:prstGeom prst="rect">
            <a:avLst/>
          </a:prstGeom>
          <a:noFill/>
        </p:spPr>
        <p:txBody>
          <a:bodyPr wrap="square" rtlCol="0">
            <a:spAutoFit/>
          </a:bodyPr>
          <a:lstStyle/>
          <a:p>
            <a:r>
              <a:rPr lang="en-US" sz="2800" b="1" dirty="0" smtClean="0"/>
              <a:t>Prophet</a:t>
            </a:r>
            <a:endParaRPr lang="en-US" sz="2800" b="1" dirty="0"/>
          </a:p>
        </p:txBody>
      </p:sp>
      <p:cxnSp>
        <p:nvCxnSpPr>
          <p:cNvPr id="11" name="Straight Arrow Connector 10"/>
          <p:cNvCxnSpPr/>
          <p:nvPr/>
        </p:nvCxnSpPr>
        <p:spPr>
          <a:xfrm>
            <a:off x="1143000" y="4572000"/>
            <a:ext cx="4724400" cy="1447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13716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3657600"/>
            <a:ext cx="5486400" cy="2514600"/>
          </a:xfrm>
        </p:spPr>
        <p:txBody>
          <a:bodyPr>
            <a:normAutofit/>
          </a:bodyPr>
          <a:lstStyle/>
          <a:p>
            <a:pPr algn="l"/>
            <a:r>
              <a:rPr lang="en-US" sz="3600" b="1" dirty="0" smtClean="0">
                <a:solidFill>
                  <a:schemeClr val="tx1"/>
                </a:solidFill>
                <a:latin typeface="Antique Oakland" pitchFamily="34" charset="0"/>
              </a:rPr>
              <a:t>Monday – The Authority of the Incarnate Word</a:t>
            </a:r>
            <a:endParaRPr lang="en-US" sz="3600" dirty="0">
              <a:solidFill>
                <a:schemeClr val="tx1"/>
              </a:solidFill>
              <a:latin typeface="Antique Oakland" pitchFamily="34" charset="0"/>
            </a:endParaRPr>
          </a:p>
        </p:txBody>
      </p:sp>
      <p:sp>
        <p:nvSpPr>
          <p:cNvPr id="2" name="Title 1"/>
          <p:cNvSpPr>
            <a:spLocks noGrp="1"/>
          </p:cNvSpPr>
          <p:nvPr>
            <p:ph type="ctrTitle"/>
          </p:nvPr>
        </p:nvSpPr>
        <p:spPr>
          <a:xfrm>
            <a:off x="0" y="1524000"/>
            <a:ext cx="9144000" cy="1470025"/>
          </a:xfrm>
        </p:spPr>
        <p:txBody>
          <a:bodyPr>
            <a:normAutofit fontScale="90000"/>
          </a:bodyPr>
          <a:lstStyle/>
          <a:p>
            <a:r>
              <a:rPr sz="5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Authority of Prophets</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descr="L:\VOP Hong Kong 2008\Sabbath School Teaching\image-2.jpg"/>
          <p:cNvPicPr>
            <a:picLocks noChangeAspect="1" noChangeArrowheads="1"/>
          </p:cNvPicPr>
          <p:nvPr/>
        </p:nvPicPr>
        <p:blipFill>
          <a:blip r:embed="rId3"/>
          <a:srcRect/>
          <a:stretch>
            <a:fillRect/>
          </a:stretch>
        </p:blipFill>
        <p:spPr bwMode="auto">
          <a:xfrm>
            <a:off x="381000" y="2895600"/>
            <a:ext cx="2438400" cy="3514811"/>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Jesus is in a Unique Position</a:t>
            </a:r>
            <a:endParaRPr lang="en-US" b="1" dirty="0">
              <a:solidFill>
                <a:schemeClr val="tx1"/>
              </a:solidFill>
            </a:endParaRPr>
          </a:p>
        </p:txBody>
      </p:sp>
      <p:sp>
        <p:nvSpPr>
          <p:cNvPr id="3" name="Content Placeholder 2"/>
          <p:cNvSpPr>
            <a:spLocks noGrp="1"/>
          </p:cNvSpPr>
          <p:nvPr>
            <p:ph sz="quarter" idx="1"/>
          </p:nvPr>
        </p:nvSpPr>
        <p:spPr>
          <a:xfrm>
            <a:off x="914400" y="1828800"/>
            <a:ext cx="7772400" cy="4495800"/>
          </a:xfrm>
        </p:spPr>
        <p:txBody>
          <a:bodyPr/>
          <a:lstStyle/>
          <a:p>
            <a:r>
              <a:rPr lang="en-US" sz="2800" b="1" dirty="0" smtClean="0"/>
              <a:t>Matt. 21:23 </a:t>
            </a:r>
            <a:r>
              <a:rPr lang="en-US" sz="2800" dirty="0" smtClean="0"/>
              <a:t>– “By what authority. .  .” </a:t>
            </a:r>
          </a:p>
          <a:p>
            <a:r>
              <a:rPr lang="en-US" sz="2800" dirty="0" smtClean="0"/>
              <a:t>Jesus made them figure out the answer for themselves.</a:t>
            </a:r>
          </a:p>
          <a:p>
            <a:r>
              <a:rPr lang="en-US" sz="2800" b="1" dirty="0" smtClean="0"/>
              <a:t>Matt. 28: 18 </a:t>
            </a:r>
            <a:r>
              <a:rPr lang="en-US" sz="2800" dirty="0" smtClean="0"/>
              <a:t>–”All power is given unto me in heaven and on earth.”</a:t>
            </a:r>
          </a:p>
          <a:p>
            <a:r>
              <a:rPr lang="en-US" sz="2800" dirty="0" smtClean="0"/>
              <a:t>No Bible writer ever said such a thing! </a:t>
            </a:r>
          </a:p>
          <a:p>
            <a:pPr>
              <a:buNone/>
            </a:pPr>
            <a:endParaRPr lang="en-US" dirty="0" smtClean="0"/>
          </a:p>
          <a:p>
            <a:pPr>
              <a:buNone/>
            </a:pPr>
            <a:endParaRPr lang="en-US" dirty="0" smtClean="0"/>
          </a:p>
          <a:p>
            <a:pPr>
              <a:buNone/>
            </a:pPr>
            <a:endParaRPr lang="en-US" dirty="0"/>
          </a:p>
        </p:txBody>
      </p:sp>
      <p:cxnSp>
        <p:nvCxnSpPr>
          <p:cNvPr id="4" name="Straight Connector 3"/>
          <p:cNvCxnSpPr/>
          <p:nvPr/>
        </p:nvCxnSpPr>
        <p:spPr>
          <a:xfrm>
            <a:off x="14478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Jesus is in a Unique Position</a:t>
            </a:r>
            <a:endParaRPr lang="en-US" b="1" dirty="0">
              <a:solidFill>
                <a:schemeClr val="tx1"/>
              </a:solidFill>
            </a:endParaRPr>
          </a:p>
        </p:txBody>
      </p:sp>
      <p:sp>
        <p:nvSpPr>
          <p:cNvPr id="3" name="Content Placeholder 2"/>
          <p:cNvSpPr>
            <a:spLocks noGrp="1"/>
          </p:cNvSpPr>
          <p:nvPr>
            <p:ph sz="quarter" idx="1"/>
          </p:nvPr>
        </p:nvSpPr>
        <p:spPr>
          <a:xfrm>
            <a:off x="914400" y="1828800"/>
            <a:ext cx="7772400" cy="1143000"/>
          </a:xfrm>
        </p:spPr>
        <p:txBody>
          <a:bodyPr/>
          <a:lstStyle/>
          <a:p>
            <a:r>
              <a:rPr lang="en-US" sz="2800" b="1" dirty="0" smtClean="0"/>
              <a:t>Matt</a:t>
            </a:r>
            <a:r>
              <a:rPr lang="en-US" sz="2800" b="1" dirty="0" smtClean="0"/>
              <a:t>. 28: 18 </a:t>
            </a:r>
            <a:r>
              <a:rPr lang="en-US" sz="2800" dirty="0" smtClean="0"/>
              <a:t>–”All power is given unto me in heaven and on earth</a:t>
            </a:r>
            <a:r>
              <a:rPr lang="en-US" sz="2800" dirty="0" smtClean="0"/>
              <a:t>.”</a:t>
            </a:r>
            <a:endParaRPr lang="en-US" dirty="0" smtClean="0"/>
          </a:p>
        </p:txBody>
      </p:sp>
      <p:cxnSp>
        <p:nvCxnSpPr>
          <p:cNvPr id="4" name="Straight Connector 3"/>
          <p:cNvCxnSpPr/>
          <p:nvPr/>
        </p:nvCxnSpPr>
        <p:spPr>
          <a:xfrm>
            <a:off x="14478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066800" y="3124200"/>
            <a:ext cx="7407686" cy="954107"/>
            <a:chOff x="1066800" y="3124200"/>
            <a:chExt cx="7407686" cy="954107"/>
          </a:xfrm>
        </p:grpSpPr>
        <p:sp>
          <p:nvSpPr>
            <p:cNvPr id="5" name="TextBox 4"/>
            <p:cNvSpPr txBox="1"/>
            <p:nvPr/>
          </p:nvSpPr>
          <p:spPr>
            <a:xfrm>
              <a:off x="1066800" y="3124200"/>
              <a:ext cx="2057400" cy="954107"/>
            </a:xfrm>
            <a:prstGeom prst="rect">
              <a:avLst/>
            </a:prstGeom>
            <a:noFill/>
          </p:spPr>
          <p:txBody>
            <a:bodyPr wrap="square" rtlCol="0">
              <a:spAutoFit/>
            </a:bodyPr>
            <a:lstStyle/>
            <a:p>
              <a:r>
                <a:rPr lang="en-US" sz="2800" b="1" dirty="0" smtClean="0"/>
                <a:t>Divinity/Trinity  -</a:t>
              </a:r>
              <a:endParaRPr lang="en-US" sz="2800" b="1" dirty="0"/>
            </a:p>
          </p:txBody>
        </p:sp>
        <p:sp>
          <p:nvSpPr>
            <p:cNvPr id="6" name="Rectangle 5"/>
            <p:cNvSpPr/>
            <p:nvPr/>
          </p:nvSpPr>
          <p:spPr>
            <a:xfrm>
              <a:off x="3048000" y="3352800"/>
              <a:ext cx="5426486" cy="461665"/>
            </a:xfrm>
            <a:prstGeom prst="rect">
              <a:avLst/>
            </a:prstGeom>
          </p:spPr>
          <p:txBody>
            <a:bodyPr wrap="none">
              <a:spAutoFit/>
            </a:bodyPr>
            <a:lstStyle/>
            <a:p>
              <a:r>
                <a:rPr lang="en-US" sz="2400" b="1" dirty="0" smtClean="0"/>
                <a:t>Imperial or absolute authority</a:t>
              </a:r>
            </a:p>
          </p:txBody>
        </p:sp>
      </p:grpSp>
      <p:grpSp>
        <p:nvGrpSpPr>
          <p:cNvPr id="9" name="Group 8"/>
          <p:cNvGrpSpPr/>
          <p:nvPr/>
        </p:nvGrpSpPr>
        <p:grpSpPr>
          <a:xfrm>
            <a:off x="1676400" y="4800600"/>
            <a:ext cx="6148928" cy="523220"/>
            <a:chOff x="1219200" y="4572000"/>
            <a:chExt cx="6148928" cy="523220"/>
          </a:xfrm>
        </p:grpSpPr>
        <p:sp>
          <p:nvSpPr>
            <p:cNvPr id="7" name="TextBox 6"/>
            <p:cNvSpPr txBox="1"/>
            <p:nvPr/>
          </p:nvSpPr>
          <p:spPr>
            <a:xfrm>
              <a:off x="1219200" y="4572000"/>
              <a:ext cx="2438400" cy="523220"/>
            </a:xfrm>
            <a:prstGeom prst="rect">
              <a:avLst/>
            </a:prstGeom>
            <a:noFill/>
          </p:spPr>
          <p:txBody>
            <a:bodyPr wrap="square" rtlCol="0">
              <a:spAutoFit/>
            </a:bodyPr>
            <a:lstStyle/>
            <a:p>
              <a:r>
                <a:rPr lang="en-US" sz="2800" b="1" dirty="0" smtClean="0"/>
                <a:t>Humanity -</a:t>
              </a:r>
              <a:endParaRPr lang="en-US" sz="2800" b="1" dirty="0"/>
            </a:p>
          </p:txBody>
        </p:sp>
        <p:sp>
          <p:nvSpPr>
            <p:cNvPr id="8" name="Rectangle 7"/>
            <p:cNvSpPr/>
            <p:nvPr/>
          </p:nvSpPr>
          <p:spPr>
            <a:xfrm>
              <a:off x="3733800" y="4572000"/>
              <a:ext cx="3634328" cy="461665"/>
            </a:xfrm>
            <a:prstGeom prst="rect">
              <a:avLst/>
            </a:prstGeom>
          </p:spPr>
          <p:txBody>
            <a:bodyPr wrap="none">
              <a:spAutoFit/>
            </a:bodyPr>
            <a:lstStyle/>
            <a:p>
              <a:r>
                <a:rPr lang="en-US" sz="2400" b="1" dirty="0" smtClean="0"/>
                <a:t>Delegated authority</a:t>
              </a:r>
              <a:endParaRPr lang="en-US" sz="2400" b="1" dirty="0" smtClean="0"/>
            </a:p>
          </p:txBody>
        </p:sp>
      </p:grpSp>
      <p:sp>
        <p:nvSpPr>
          <p:cNvPr id="11" name="Curved Right Arrow 10"/>
          <p:cNvSpPr/>
          <p:nvPr/>
        </p:nvSpPr>
        <p:spPr>
          <a:xfrm rot="20421053">
            <a:off x="504345" y="4178027"/>
            <a:ext cx="10668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Jesus’ Authority</a:t>
            </a:r>
            <a:endParaRPr lang="en-US" sz="4400" b="1" dirty="0">
              <a:solidFill>
                <a:schemeClr val="tx1"/>
              </a:solidFill>
            </a:endParaRPr>
          </a:p>
        </p:txBody>
      </p:sp>
      <p:sp>
        <p:nvSpPr>
          <p:cNvPr id="3" name="Content Placeholder 2"/>
          <p:cNvSpPr>
            <a:spLocks noGrp="1"/>
          </p:cNvSpPr>
          <p:nvPr>
            <p:ph sz="quarter" idx="1"/>
          </p:nvPr>
        </p:nvSpPr>
        <p:spPr>
          <a:xfrm>
            <a:off x="914400" y="1676400"/>
            <a:ext cx="7772400" cy="4572000"/>
          </a:xfrm>
        </p:spPr>
        <p:txBody>
          <a:bodyPr/>
          <a:lstStyle/>
          <a:p>
            <a:r>
              <a:rPr lang="en-US" b="1" dirty="0" smtClean="0"/>
              <a:t>What are four things Jesus did that showed unique authority?</a:t>
            </a:r>
          </a:p>
          <a:p>
            <a:pPr>
              <a:buNone/>
            </a:pPr>
            <a:endParaRPr lang="en-US" dirty="0" smtClean="0"/>
          </a:p>
          <a:p>
            <a:pPr lvl="1"/>
            <a:r>
              <a:rPr lang="en-US" b="1" dirty="0" smtClean="0"/>
              <a:t>He forgave sins</a:t>
            </a:r>
          </a:p>
          <a:p>
            <a:pPr lvl="1"/>
            <a:r>
              <a:rPr lang="en-US" b="1" dirty="0" smtClean="0"/>
              <a:t>He drove out devils</a:t>
            </a:r>
          </a:p>
          <a:p>
            <a:pPr lvl="1"/>
            <a:r>
              <a:rPr lang="en-US" b="1" dirty="0" smtClean="0"/>
              <a:t>He claimed the right to judge people’s hearts</a:t>
            </a:r>
          </a:p>
          <a:p>
            <a:pPr lvl="1"/>
            <a:r>
              <a:rPr lang="en-US" b="1" dirty="0" smtClean="0"/>
              <a:t>He gave eternal life.</a:t>
            </a:r>
          </a:p>
          <a:p>
            <a:endParaRPr lang="en-US" dirty="0"/>
          </a:p>
        </p:txBody>
      </p:sp>
      <p:cxnSp>
        <p:nvCxnSpPr>
          <p:cNvPr id="4" name="Straight Connector 3"/>
          <p:cNvCxnSpPr/>
          <p:nvPr/>
        </p:nvCxnSpPr>
        <p:spPr>
          <a:xfrm>
            <a:off x="1447800" y="1447800"/>
            <a:ext cx="6400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2082</TotalTime>
  <Words>1719</Words>
  <Application>Microsoft Office PowerPoint</Application>
  <PresentationFormat>On-screen Show (4:3)</PresentationFormat>
  <Paragraphs>223</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Equity</vt:lpstr>
      <vt:lpstr>The Authority of Prophets</vt:lpstr>
      <vt:lpstr>The Authority of Prophets</vt:lpstr>
      <vt:lpstr>True or False</vt:lpstr>
      <vt:lpstr>The Authority of Prophets</vt:lpstr>
      <vt:lpstr>The Process of Inspiration</vt:lpstr>
      <vt:lpstr>The Authority of Prophets</vt:lpstr>
      <vt:lpstr>Jesus is in a Unique Position</vt:lpstr>
      <vt:lpstr>Jesus is in a Unique Position</vt:lpstr>
      <vt:lpstr>Jesus’ Authority</vt:lpstr>
      <vt:lpstr>Difference Between Imperial and Delegated Authority </vt:lpstr>
      <vt:lpstr>The Authority of Prophets</vt:lpstr>
      <vt:lpstr>The “Canon” of Scripture</vt:lpstr>
      <vt:lpstr>The “Canon” of Scripture</vt:lpstr>
      <vt:lpstr>The Authority of Scripture</vt:lpstr>
      <vt:lpstr>The Authority of Scripture</vt:lpstr>
      <vt:lpstr>What Different Religions Say</vt:lpstr>
      <vt:lpstr>What Different Religions Say</vt:lpstr>
      <vt:lpstr>What Different Religions Say</vt:lpstr>
      <vt:lpstr>What Different Religions Say</vt:lpstr>
      <vt:lpstr>The Seventh-day Adventist  Position</vt:lpstr>
      <vt:lpstr>What do you know about these books?</vt:lpstr>
      <vt:lpstr>What do you know about these books?</vt:lpstr>
      <vt:lpstr>The Gospel of Mary</vt:lpstr>
      <vt:lpstr>The Second Treatise of the Great Seth</vt:lpstr>
      <vt:lpstr>What do you know about these books?</vt:lpstr>
      <vt:lpstr>What do you know about these books?</vt:lpstr>
      <vt:lpstr>What do you know about these books?</vt:lpstr>
      <vt:lpstr>What do you know about these books?</vt:lpstr>
      <vt:lpstr>The Authority of Prophets</vt:lpstr>
      <vt:lpstr>Case Study</vt:lpstr>
      <vt:lpstr>Case Study</vt:lpstr>
      <vt:lpstr>The Authority of Prophets</vt:lpstr>
      <vt:lpstr>Non-Canonical Prophets</vt:lpstr>
      <vt:lpstr>Basic Principles</vt:lpstr>
      <vt:lpstr>Another Classification of Prophets</vt:lpstr>
      <vt:lpstr>Where Ellen White’s  Writings Fit</vt:lpstr>
      <vt:lpstr>Where Ellen White’s  Writings Fit</vt:lpstr>
      <vt:lpstr>The Authority of Prophets</vt:lpstr>
      <vt:lpstr>What Seventh-day Adventists Affirm</vt:lpstr>
      <vt:lpstr>What Seventh-day Adventists Deny</vt:lpstr>
      <vt:lpstr>What Seventh-day Adventists Deny</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Authority of Prophets</dc:title>
  <dc:creator>James Zackrison</dc:creator>
  <cp:lastModifiedBy>James Zackrison</cp:lastModifiedBy>
  <cp:revision>137</cp:revision>
  <dcterms:created xsi:type="dcterms:W3CDTF">2009-02-18T08:58:12Z</dcterms:created>
  <dcterms:modified xsi:type="dcterms:W3CDTF">2009-02-21T02:11:28Z</dcterms:modified>
</cp:coreProperties>
</file>